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2.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3.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4.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Abril Fatface" panose="02000503000000020003" pitchFamily="2" charset="0"/>
      <p:regular r:id="rId25"/>
    </p:embeddedFont>
    <p:embeddedFont>
      <p:font typeface="Anaheim" pitchFamily="2" charset="0"/>
      <p:regular r:id="rId26"/>
      <p:bold r:id="rId27"/>
    </p:embeddedFont>
    <p:embeddedFont>
      <p:font typeface="Oswald" pitchFamily="2" charset="0"/>
      <p:regular r:id="rId28"/>
      <p:bold r:id="rId29"/>
    </p:embeddedFont>
    <p:embeddedFont>
      <p:font typeface="Playfair Display SemiBold" pitchFamily="2" charset="0"/>
      <p:regular r:id="rId30"/>
      <p:bold r:id="rId31"/>
      <p:italic r:id="rId32"/>
      <p:boldItalic r:id="rId33"/>
    </p:embeddedFont>
    <p:embeddedFont>
      <p:font typeface="Questrial" pitchFamily="2" charset="0"/>
      <p:regular r:id="rId34"/>
    </p:embeddedFont>
    <p:embeddedFont>
      <p:font typeface="Roboto" panose="02000000000000000000" pitchFamily="2" charset="0"/>
      <p:regular r:id="rId35"/>
      <p:bold r:id="rId36"/>
      <p:italic r:id="rId37"/>
      <p:boldItalic r:id="rId38"/>
    </p:embeddedFont>
    <p:embeddedFont>
      <p:font typeface="Roboto Condensed Light" panose="02000000000000000000" pitchFamily="2" charset="0"/>
      <p:regular r:id="rId39"/>
      <p: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atcha Watanaharuetai" initials="" lastIdx="5"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01A34E-9B13-4CCA-8137-8EC4133AFFA8}">
  <a:tblStyle styleId="{5501A34E-9B13-4CCA-8137-8EC4133AFF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78"/>
  </p:normalViewPr>
  <p:slideViewPr>
    <p:cSldViewPr snapToGrid="0">
      <p:cViewPr varScale="1">
        <p:scale>
          <a:sx n="157" d="100"/>
          <a:sy n="157" d="100"/>
        </p:scale>
        <p:origin x="56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1-11-27T05:41:24.078" idx="1">
    <p:pos x="450" y="1961"/>
    <p:text>@hyunbii@uci.edu
_Assigned to hyunbii@uci.edu_</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21-11-27T05:41:53.380" idx="2">
    <p:pos x="6000" y="0"/>
    <p:text>@masion@uci.edu @tenglh@uci.edu
_Assigned to masion@uci.edu_</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21-11-27T05:42:03.786" idx="4">
    <p:pos x="6000" y="100"/>
    <p:text>@jiajung2@uci.edu
_Assigned to jiajung2@uci.edu_</p:text>
  </p:cm>
  <p:cm authorId="0" dt="2021-11-27T05:42:08.844" idx="3">
    <p:pos x="6000" y="0"/>
    <p:text>@fpahmed@uci.edu
_Assigned to fpahmed@uci.edu_</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21-11-27T05:42:26.298" idx="5">
    <p:pos x="6000" y="0"/>
    <p:text>@yitiny5@uci.edu
_Assigned to yitiny5@uci.edu_</p:text>
  </p:cm>
</p:cmLst>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digital.hbs.edu/platform-rctom/submission/glossier-changing-the-face-of-the-beauty-industry-by-crowdsourcing-the-magic-formula/"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thestreet.com/markets/commodities/product-life-cycle-14882534"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marketingsupply.co/blog/digital-marketing-we-love-glossier/"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blog.unmetric.com/glossier-social-media-strategy"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forbes.com/sites/pamdanziger/2018/11/07/5-keys-to-beauty-brand-glossiers-succes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wired.co.uk/article/how-to-build-a-brand-glossier"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forbes.com/sites/pamdanziger/2018/11/07/5-keys-to-beauty-brand-glossiers-success/?sh=3e3d6226417d"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campaignlive.com/article/glossier-open-miami-pop-up-supporting-lgbt+-rights/1580253"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forbes.com/sites/pamdanziger/2018/11/07/5-keys-to-beauty-brand-glossiers-success/?sh=3e3d6226417d"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medium.com/@tspxyz/the-glossier-promise-5c2c57d4b097"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04935235d6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04935235d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Continue to part 3: Brand’s Life Cycle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104935235d6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104935235d6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rgbClr val="797979"/>
              </a:buClr>
              <a:buSzPts val="1100"/>
              <a:buFont typeface="Arial"/>
              <a:buNone/>
            </a:pPr>
            <a:r>
              <a:rPr lang="en" sz="1200">
                <a:solidFill>
                  <a:srgbClr val="797979"/>
                </a:solidFill>
                <a:latin typeface="Times New Roman"/>
                <a:ea typeface="Times New Roman"/>
                <a:cs typeface="Times New Roman"/>
                <a:sym typeface="Times New Roman"/>
              </a:rPr>
              <a:t>There are four stages in the product life cycle: introduction, growth, maturity, decline.</a:t>
            </a:r>
            <a:endParaRPr sz="1200">
              <a:solidFill>
                <a:srgbClr val="797979"/>
              </a:solidFill>
              <a:latin typeface="Times New Roman"/>
              <a:ea typeface="Times New Roman"/>
              <a:cs typeface="Times New Roman"/>
              <a:sym typeface="Times New Roman"/>
            </a:endParaRPr>
          </a:p>
          <a:p>
            <a:pPr marL="0" lvl="0" indent="0" algn="just" rtl="0">
              <a:lnSpc>
                <a:spcPct val="115000"/>
              </a:lnSpc>
              <a:spcBef>
                <a:spcPts val="0"/>
              </a:spcBef>
              <a:spcAft>
                <a:spcPts val="0"/>
              </a:spcAft>
              <a:buClr>
                <a:srgbClr val="797979"/>
              </a:buClr>
              <a:buSzPts val="1100"/>
              <a:buFont typeface="Arial"/>
              <a:buNone/>
            </a:pPr>
            <a:r>
              <a:rPr lang="en" sz="1200">
                <a:solidFill>
                  <a:srgbClr val="797979"/>
                </a:solidFill>
                <a:latin typeface="Times New Roman"/>
                <a:ea typeface="Times New Roman"/>
                <a:cs typeface="Times New Roman"/>
                <a:sym typeface="Times New Roman"/>
              </a:rPr>
              <a:t>Situated in Growth stage: since Glossier’s profit increases and peak. Marketing goal is to encourage brand loyalty by increasing the brand’s superior impressions to others. In this stage, marketing strategies include the introduction of product variations to attract market segments and increase market shares. When competitors appear on the scene, marketers must heavily rely on advertising and other forms of promotion. It may faces traditional competitors for consolidating their market shares like L’oreal and Price competitions may develop, and some firms may seek to capture a particular segment of the market by positioning their product to appeal to a certain group. For example, glossier has strived to build a conception of natural beauty make-up to women group.</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104935235d6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104935235d6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1300">
                <a:solidFill>
                  <a:schemeClr val="dk1"/>
                </a:solidFill>
                <a:latin typeface="Times New Roman"/>
                <a:ea typeface="Times New Roman"/>
                <a:cs typeface="Times New Roman"/>
                <a:sym typeface="Times New Roman"/>
              </a:rPr>
              <a:t>During the growth stage, consumers start become aware of the product itself and decide to buy it. The product concept is proven as it becomes more popular, and therefore sales increase consequently. At the same time, Other companies become aware of the product and its space in the market as it begins to draw more attention and spend more revenue. If competition for the product is especially high, the company may still heavily invest in advertising and promotion of the product to beat out competitors. As a result of the product growing, the market itself tends to expand. </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
                <a:solidFill>
                  <a:schemeClr val="dk1"/>
                </a:solidFill>
              </a:rPr>
              <a:t>Glossier was launched in 2014. These graphs indicate introduction and growth stages of Glossier.</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
                <a:solidFill>
                  <a:schemeClr val="dk1"/>
                </a:solidFill>
              </a:rPr>
              <a:t>GlossierMasker. (n.d.). </a:t>
            </a:r>
            <a:r>
              <a:rPr lang="en" i="1">
                <a:solidFill>
                  <a:schemeClr val="dk1"/>
                </a:solidFill>
              </a:rPr>
              <a:t>Glossier: Changing the face of the beauty industry by crowdsourcing the magic formula</a:t>
            </a:r>
            <a:r>
              <a:rPr lang="en">
                <a:solidFill>
                  <a:schemeClr val="dk1"/>
                </a:solidFill>
              </a:rPr>
              <a:t>. Technology and Operations Management. Retrieved November 27, 2021, from </a:t>
            </a:r>
            <a:r>
              <a:rPr lang="en" u="sng">
                <a:solidFill>
                  <a:schemeClr val="hlink"/>
                </a:solidFill>
                <a:hlinkClick r:id="rId3"/>
              </a:rPr>
              <a:t>https://digital.hbs.edu/platform-rctom/submission/glossier-changing-the-face-of-the-beauty-industry-by-crowdsourcing-the-magic-formula/</a:t>
            </a:r>
            <a:r>
              <a:rPr lang="en">
                <a:solidFill>
                  <a:schemeClr val="dk1"/>
                </a:solidFill>
              </a:rPr>
              <a:t>.</a:t>
            </a:r>
            <a:endParaRPr>
              <a:solidFill>
                <a:schemeClr val="dk1"/>
              </a:solidFill>
            </a:endParaRPr>
          </a:p>
          <a:p>
            <a:pPr marL="35560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Sraders, A. (2021, October 29). </a:t>
            </a:r>
            <a:r>
              <a:rPr lang="en" sz="1200" i="1">
                <a:solidFill>
                  <a:schemeClr val="dk1"/>
                </a:solidFill>
                <a:latin typeface="Times New Roman"/>
                <a:ea typeface="Times New Roman"/>
                <a:cs typeface="Times New Roman"/>
                <a:sym typeface="Times New Roman"/>
              </a:rPr>
              <a:t>What is the product life cycle? stages and examples</a:t>
            </a:r>
            <a:r>
              <a:rPr lang="en" sz="1200">
                <a:solidFill>
                  <a:schemeClr val="dk1"/>
                </a:solidFill>
                <a:latin typeface="Times New Roman"/>
                <a:ea typeface="Times New Roman"/>
                <a:cs typeface="Times New Roman"/>
                <a:sym typeface="Times New Roman"/>
              </a:rPr>
              <a:t>. TheStreet. Retrieved November 5, 2021, from</a:t>
            </a:r>
            <a:r>
              <a:rPr lang="en" sz="1200">
                <a:solidFill>
                  <a:schemeClr val="dk1"/>
                </a:solidFill>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 </a:t>
            </a:r>
            <a:r>
              <a:rPr lang="en" sz="1200" u="sng">
                <a:solidFill>
                  <a:schemeClr val="hlink"/>
                </a:solidFill>
                <a:latin typeface="Times New Roman"/>
                <a:ea typeface="Times New Roman"/>
                <a:cs typeface="Times New Roman"/>
                <a:sym typeface="Times New Roman"/>
                <a:hlinkClick r:id="rId4"/>
              </a:rPr>
              <a:t>https://www.thestreet.com/markets/commodities/product-life-cycle-14882534</a:t>
            </a:r>
            <a:r>
              <a:rPr lang="en" sz="1200">
                <a:solidFill>
                  <a:srgbClr val="797979"/>
                </a:solidFill>
                <a:latin typeface="Times New Roman"/>
                <a:ea typeface="Times New Roman"/>
                <a:cs typeface="Times New Roman"/>
                <a:sym typeface="Times New Roman"/>
              </a:rPr>
              <a:t>.</a:t>
            </a:r>
            <a:r>
              <a:rPr lang="en">
                <a:solidFill>
                  <a:schemeClr val="dk1"/>
                </a:solidFill>
              </a:rPr>
              <a:t> </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104935235d6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104935235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sz="1200" b="1">
                <a:solidFill>
                  <a:schemeClr val="dk1"/>
                </a:solidFill>
                <a:latin typeface="Times New Roman"/>
                <a:ea typeface="Times New Roman"/>
                <a:cs typeface="Times New Roman"/>
                <a:sym typeface="Times New Roman"/>
              </a:rPr>
              <a:t>Among one of its success factors, its advertising strategies need to be analyzed. Advertising is traditionally defined as a nonpersonal communication from an identified sponsor using the mass media. By using many to many model of marketing communication of strategy, glossier gains enough attentions and take advantage of “word of mouth communication” effect in the following </a:t>
            </a:r>
            <a:r>
              <a:rPr lang="en" sz="1200" b="1">
                <a:solidFill>
                  <a:srgbClr val="191919"/>
                </a:solidFill>
                <a:latin typeface="Times New Roman"/>
                <a:ea typeface="Times New Roman"/>
                <a:cs typeface="Times New Roman"/>
                <a:sym typeface="Times New Roman"/>
              </a:rPr>
              <a:t>two cases on instagram and youtube</a:t>
            </a:r>
            <a:endParaRPr sz="2100">
              <a:solidFill>
                <a:schemeClr val="dk1"/>
              </a:solidFill>
              <a:latin typeface="Times New Roman"/>
              <a:ea typeface="Times New Roman"/>
              <a:cs typeface="Times New Roman"/>
              <a:sym typeface="Times New Roman"/>
            </a:endParaRPr>
          </a:p>
          <a:p>
            <a:pPr marL="0" lvl="0" indent="457200" algn="l" rtl="0">
              <a:lnSpc>
                <a:spcPct val="200000"/>
              </a:lnSpc>
              <a:spcBef>
                <a:spcPts val="0"/>
              </a:spcBef>
              <a:spcAft>
                <a:spcPts val="0"/>
              </a:spcAft>
              <a:buClr>
                <a:schemeClr val="dk1"/>
              </a:buClr>
              <a:buSzPts val="1100"/>
              <a:buFont typeface="Arial"/>
              <a:buNone/>
            </a:pPr>
            <a:endParaRPr sz="12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b="1"/>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04935235d6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04935235d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266700" algn="l" rtl="0">
              <a:lnSpc>
                <a:spcPct val="200000"/>
              </a:lnSpc>
              <a:spcBef>
                <a:spcPts val="0"/>
              </a:spcBef>
              <a:spcAft>
                <a:spcPts val="0"/>
              </a:spcAft>
              <a:buNone/>
            </a:pPr>
            <a:r>
              <a:rPr lang="en" sz="1200" b="1">
                <a:solidFill>
                  <a:schemeClr val="dk1"/>
                </a:solidFill>
                <a:latin typeface="Times New Roman"/>
                <a:ea typeface="Times New Roman"/>
                <a:cs typeface="Times New Roman"/>
                <a:sym typeface="Times New Roman"/>
              </a:rPr>
              <a:t>Keeping focus on their social media presence with Instagram, Glossier’s Instagram has achieved a balance between original content and user-generated content. Having user-generated content is an advantage for Glossier’s social media can allow customer to share their experience on product qualities themselves with the Instagram z generation. They encouraged users to share about their experience given to a specific topic. By taking Advantage of this Story Built-in Features, with over billions daily active users on ins glossier can increase the exposure of the brand awareness.</a:t>
            </a:r>
            <a:endParaRPr sz="1200" b="1">
              <a:solidFill>
                <a:schemeClr val="dk1"/>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endParaRPr sz="1200" b="1">
              <a:solidFill>
                <a:schemeClr val="dk1"/>
              </a:solidFill>
              <a:latin typeface="Times New Roman"/>
              <a:ea typeface="Times New Roman"/>
              <a:cs typeface="Times New Roman"/>
              <a:sym typeface="Times New Roman"/>
            </a:endParaRPr>
          </a:p>
          <a:p>
            <a:pPr marL="0" lvl="0" indent="0" algn="l" rtl="0">
              <a:lnSpc>
                <a:spcPct val="200000"/>
              </a:lnSpc>
              <a:spcBef>
                <a:spcPts val="0"/>
              </a:spcBef>
              <a:spcAft>
                <a:spcPts val="0"/>
              </a:spcAft>
              <a:buClr>
                <a:schemeClr val="dk1"/>
              </a:buClr>
              <a:buSzPts val="1100"/>
              <a:buFont typeface="Arial"/>
              <a:buNone/>
            </a:pPr>
            <a:r>
              <a:rPr lang="en" sz="1200" b="1">
                <a:solidFill>
                  <a:schemeClr val="dk1"/>
                </a:solidFill>
                <a:latin typeface="Times New Roman"/>
                <a:ea typeface="Times New Roman"/>
                <a:cs typeface="Times New Roman"/>
                <a:sym typeface="Times New Roman"/>
              </a:rPr>
              <a:t>In the cases of youtube ads, Glossier’s influencer marketing strategy is present on its social channels.  In many times, the glossier will use the strategy to match every potential customer based on the searching history and related youtubers of customers. Some of the famous youtubers liked by the audience are talking about Glossier in their review videos, encouraging the audience to get to know more details about this makeup brand</a:t>
            </a:r>
            <a:endParaRPr sz="1200" b="1">
              <a:solidFill>
                <a:schemeClr val="dk1"/>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 sz="1200">
                <a:solidFill>
                  <a:schemeClr val="dk1"/>
                </a:solidFill>
                <a:latin typeface="Times New Roman"/>
                <a:ea typeface="Times New Roman"/>
                <a:cs typeface="Times New Roman"/>
                <a:sym typeface="Times New Roman"/>
              </a:rPr>
              <a:t>Team, P. byM. S. C. (2020, December 9). Digital Marketing we love: Glossier's Social Media. Marketing Supply Co. Retrieved from</a:t>
            </a:r>
            <a:r>
              <a:rPr lang="en" sz="1200">
                <a:solidFill>
                  <a:schemeClr val="dk1"/>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 </a:t>
            </a:r>
            <a:r>
              <a:rPr lang="en" sz="1200" u="sng">
                <a:solidFill>
                  <a:srgbClr val="0563C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https://www.marketingsupply.co/blog/digital-marketing-we-love-glossier/</a:t>
            </a: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r>
              <a:rPr lang="en" sz="1200">
                <a:solidFill>
                  <a:srgbClr val="191919"/>
                </a:solidFill>
                <a:latin typeface="Times New Roman"/>
                <a:ea typeface="Times New Roman"/>
                <a:cs typeface="Times New Roman"/>
                <a:sym typeface="Times New Roman"/>
              </a:rPr>
              <a:t>Unmetric. (2019, February 13). How glossier built a cult following on social media. Unmetric Social Media Analytics Blog. Retrieved November 25, 2021, from</a:t>
            </a:r>
            <a:r>
              <a:rPr lang="en" sz="1200">
                <a:solidFill>
                  <a:srgbClr val="191919"/>
                </a:solidFill>
                <a:uFill>
                  <a:noFill/>
                </a:u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 </a:t>
            </a:r>
            <a:r>
              <a:rPr lang="en" sz="1200" u="sng">
                <a:solidFill>
                  <a:srgbClr val="0563C1"/>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https://blog.unmetric.com/glossier-social-media-strategy</a:t>
            </a:r>
            <a:r>
              <a:rPr lang="en" sz="1200">
                <a:solidFill>
                  <a:srgbClr val="191919"/>
                </a:solidFill>
                <a:latin typeface="Times New Roman"/>
                <a:ea typeface="Times New Roman"/>
                <a:cs typeface="Times New Roman"/>
                <a:sym typeface="Times New Roman"/>
              </a:rPr>
              <a:t>.</a:t>
            </a:r>
            <a:endParaRPr sz="1200">
              <a:solidFill>
                <a:srgbClr val="191919"/>
              </a:solidFill>
              <a:latin typeface="Times New Roman"/>
              <a:ea typeface="Times New Roman"/>
              <a:cs typeface="Times New Roman"/>
              <a:sym typeface="Times New Roman"/>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D., says:, I., says:, D., says:, B., says:, K. C., says:, F. P., says:, V. U., &amp;amp; says:, S. L. (2021, July 8). The google ads strategy of glossier (case study). Store Growers. Retrieved November 25, 2021, from https://www.storegrowers.com/glossier-google-ads/.</a:t>
            </a:r>
            <a:endParaRPr sz="1200">
              <a:solidFill>
                <a:schemeClr val="dk1"/>
              </a:solidFill>
              <a:latin typeface="Times New Roman"/>
              <a:ea typeface="Times New Roman"/>
              <a:cs typeface="Times New Roman"/>
              <a:sym typeface="Times New Roman"/>
            </a:endParaRPr>
          </a:p>
          <a:p>
            <a:pPr marL="0" lvl="0" indent="0" algn="l" rtl="0">
              <a:lnSpc>
                <a:spcPct val="200000"/>
              </a:lnSpc>
              <a:spcBef>
                <a:spcPts val="0"/>
              </a:spcBef>
              <a:spcAft>
                <a:spcPts val="0"/>
              </a:spcAft>
              <a:buNone/>
            </a:pPr>
            <a:endParaRPr sz="1200">
              <a:solidFill>
                <a:srgbClr val="191919"/>
              </a:solidFill>
              <a:latin typeface="Times New Roman"/>
              <a:ea typeface="Times New Roman"/>
              <a:cs typeface="Times New Roman"/>
              <a:sym typeface="Times New Roman"/>
            </a:endParaRPr>
          </a:p>
          <a:p>
            <a:pPr marL="0" lvl="0" indent="266700" algn="l" rtl="0">
              <a:lnSpc>
                <a:spcPct val="200000"/>
              </a:lnSpc>
              <a:spcBef>
                <a:spcPts val="0"/>
              </a:spcBef>
              <a:spcAft>
                <a:spcPts val="0"/>
              </a:spcAft>
              <a:buClr>
                <a:schemeClr val="dk1"/>
              </a:buClr>
              <a:buSzPts val="1100"/>
              <a:buFont typeface="Arial"/>
              <a:buNone/>
            </a:pPr>
            <a:endParaRPr sz="12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cfa6d96ef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cfa6d96e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https://www.storegrowers.com/glossier-google-ads/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04935235d6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04935235d6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104935235d6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104935235d6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this October, Kristy Maynes serves as senior vice president of retail. She</a:t>
            </a:r>
            <a:r>
              <a:rPr lang="en" sz="1200">
                <a:solidFill>
                  <a:srgbClr val="191919"/>
                </a:solidFill>
                <a:latin typeface="Times New Roman"/>
                <a:ea typeface="Times New Roman"/>
                <a:cs typeface="Times New Roman"/>
                <a:sym typeface="Times New Roman"/>
              </a:rPr>
              <a:t> spent past 12 years at Lululemon in multiple leadership roles, and she has lots experience on retail, which means </a:t>
            </a:r>
            <a:r>
              <a:rPr lang="en" sz="1200">
                <a:solidFill>
                  <a:schemeClr val="dk1"/>
                </a:solidFill>
                <a:latin typeface="Times New Roman"/>
                <a:ea typeface="Times New Roman"/>
                <a:cs typeface="Times New Roman"/>
                <a:sym typeface="Times New Roman"/>
              </a:rPr>
              <a:t>Glossier would expand physically. The new senior vice president of retail will oversee the opening of several flagship shops in the future.</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Recently, Kyle Leahy joined Glossier as the first chief commercial officer, she also serves as Cole Haan’s executive vice president and general manager of North America. She is good at general management, e-commerce, and leadership, so she will build customers experiences across channels and driving revenue in Glossier.</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900"/>
              </a:spcBef>
              <a:spcAft>
                <a:spcPts val="0"/>
              </a:spcAft>
              <a:buNone/>
            </a:pPr>
            <a:r>
              <a:rPr lang="en" sz="1200">
                <a:solidFill>
                  <a:schemeClr val="dk1"/>
                </a:solidFill>
                <a:latin typeface="Times New Roman"/>
                <a:ea typeface="Times New Roman"/>
                <a:cs typeface="Times New Roman"/>
                <a:sym typeface="Times New Roman"/>
              </a:rPr>
              <a:t>What’s more, the new CFO Seun Sodipo who previously led product finance and strategy at Stripe would join Glossier in next February. Sodipo has great experience on mergers and acquisitions, as well as the knowledge of the public markets. Therefore, some experts forecast that Glossier may buy up other brands in the future.</a:t>
            </a:r>
            <a:endParaRPr sz="1200">
              <a:solidFill>
                <a:schemeClr val="dk1"/>
              </a:solidFill>
              <a:latin typeface="Times New Roman"/>
              <a:ea typeface="Times New Roman"/>
              <a:cs typeface="Times New Roman"/>
              <a:sym typeface="Times New Roman"/>
            </a:endParaRPr>
          </a:p>
          <a:p>
            <a:pPr marL="381000" lvl="0" indent="-381000" algn="l" rtl="0">
              <a:lnSpc>
                <a:spcPct val="200000"/>
              </a:lnSpc>
              <a:spcBef>
                <a:spcPts val="900"/>
              </a:spcBef>
              <a:spcAft>
                <a:spcPts val="0"/>
              </a:spcAft>
              <a:buClr>
                <a:schemeClr val="dk1"/>
              </a:buClr>
              <a:buSzPts val="1100"/>
              <a:buFont typeface="Arial"/>
              <a:buNone/>
            </a:pPr>
            <a:r>
              <a:rPr lang="en">
                <a:solidFill>
                  <a:srgbClr val="191919"/>
                </a:solidFill>
                <a:latin typeface="Times New Roman"/>
                <a:ea typeface="Times New Roman"/>
                <a:cs typeface="Times New Roman"/>
                <a:sym typeface="Times New Roman"/>
              </a:rPr>
              <a:t>Jansen, C. (2021, November 02). Glossier brings on new CFO, chief commercial officer. Retrieved from https://www.retaildive.com/news/glossier-brings-on-new-cfo-chief-commercial-officer/609310/</a:t>
            </a:r>
            <a:endParaRPr>
              <a:solidFill>
                <a:srgbClr val="191919"/>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04935235d6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04935235d6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400">
                <a:solidFill>
                  <a:srgbClr val="191919"/>
                </a:solidFill>
                <a:latin typeface="Times New Roman"/>
                <a:ea typeface="Times New Roman"/>
                <a:cs typeface="Times New Roman"/>
                <a:sym typeface="Times New Roman"/>
              </a:rPr>
              <a:t>Thanks to Glossier’s wonderful team and loyal consumer base, Glossier was able to survive the pandemic. Although due to safety concerns surrounding Covid-19 in 2020 all of their physical retail stores were closed. Since then Glossier was able to further there expansion opening their Seattle location in August of this year which is known to be their biggest location so far. Along this this Emily Weiss and her team plan to open a store in Los Angeles and London by the end of the year. </a:t>
            </a:r>
            <a:endParaRPr sz="1400">
              <a:solidFill>
                <a:srgbClr val="191919"/>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rgbClr val="191919"/>
                </a:solidFill>
                <a:latin typeface="Times New Roman"/>
                <a:ea typeface="Times New Roman"/>
                <a:cs typeface="Times New Roman"/>
                <a:sym typeface="Times New Roman"/>
              </a:rPr>
              <a:t>Howarth, D. (2021, August 26). </a:t>
            </a:r>
            <a:r>
              <a:rPr lang="en" i="1">
                <a:solidFill>
                  <a:srgbClr val="191919"/>
                </a:solidFill>
                <a:latin typeface="Times New Roman"/>
                <a:ea typeface="Times New Roman"/>
                <a:cs typeface="Times New Roman"/>
                <a:sym typeface="Times New Roman"/>
              </a:rPr>
              <a:t>Glossier Seattle store features Mossy </a:t>
            </a:r>
            <a:r>
              <a:rPr lang="en" i="1">
                <a:solidFill>
                  <a:schemeClr val="dk1"/>
                </a:solidFill>
                <a:latin typeface="Times New Roman"/>
                <a:ea typeface="Times New Roman"/>
                <a:cs typeface="Times New Roman"/>
                <a:sym typeface="Times New Roman"/>
              </a:rPr>
              <a:t>Mushroom-covered mound</a:t>
            </a:r>
            <a:r>
              <a:rPr lang="en">
                <a:solidFill>
                  <a:schemeClr val="dk1"/>
                </a:solidFill>
                <a:latin typeface="Times New Roman"/>
                <a:ea typeface="Times New Roman"/>
                <a:cs typeface="Times New Roman"/>
                <a:sym typeface="Times New Roman"/>
              </a:rPr>
              <a:t>. Dezeen. Retrieved November 30, 2021, from https://www.dezeen.com/2021/08/25/glossier-seattle-store-mossy-mushroom-covered-mound/. </a:t>
            </a: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Wilson, M. (2021, July 7). </a:t>
            </a:r>
            <a:r>
              <a:rPr lang="en" i="1">
                <a:solidFill>
                  <a:schemeClr val="dk1"/>
                </a:solidFill>
                <a:latin typeface="Times New Roman"/>
                <a:ea typeface="Times New Roman"/>
                <a:cs typeface="Times New Roman"/>
                <a:sym typeface="Times New Roman"/>
              </a:rPr>
              <a:t>Glossier in new funding round, targets online and physical store growth</a:t>
            </a:r>
            <a:r>
              <a:rPr lang="en">
                <a:solidFill>
                  <a:schemeClr val="dk1"/>
                </a:solidFill>
                <a:latin typeface="Times New Roman"/>
                <a:ea typeface="Times New Roman"/>
                <a:cs typeface="Times New Roman"/>
                <a:sym typeface="Times New Roman"/>
              </a:rPr>
              <a:t>. Chain Store Age. Retrieved November 30, 2021, from https://chainstoreage.com/glossier-new-funding-round-targets-online-and-physical-store-growth. </a:t>
            </a:r>
            <a:endParaRPr>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04935235d6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04935235d6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55600" lvl="0" indent="0" algn="l" rtl="0">
              <a:lnSpc>
                <a:spcPct val="115000"/>
              </a:lnSpc>
              <a:spcBef>
                <a:spcPts val="1200"/>
              </a:spcBef>
              <a:spcAft>
                <a:spcPts val="0"/>
              </a:spcAft>
              <a:buNone/>
            </a:pPr>
            <a:r>
              <a:rPr lang="en" sz="2400">
                <a:solidFill>
                  <a:schemeClr val="dk1"/>
                </a:solidFill>
                <a:latin typeface="Times New Roman"/>
                <a:ea typeface="Times New Roman"/>
                <a:cs typeface="Times New Roman"/>
                <a:sym typeface="Times New Roman"/>
              </a:rPr>
              <a:t>Glossier raised a grand total of 80 million in Series E funding bringing Glossier’s valuation to 1.8Billion . Big investors such as Lone Pine Capital and Forerunner Ventures are backing the </a:t>
            </a:r>
            <a:r>
              <a:rPr lang="en" sz="2400">
                <a:solidFill>
                  <a:srgbClr val="191919"/>
                </a:solidFill>
                <a:latin typeface="Times New Roman"/>
                <a:ea typeface="Times New Roman"/>
                <a:cs typeface="Times New Roman"/>
                <a:sym typeface="Times New Roman"/>
              </a:rPr>
              <a:t>start-up company </a:t>
            </a:r>
            <a:r>
              <a:rPr lang="en" sz="2400">
                <a:solidFill>
                  <a:schemeClr val="dk1"/>
                </a:solidFill>
                <a:latin typeface="Times New Roman"/>
                <a:ea typeface="Times New Roman"/>
                <a:cs typeface="Times New Roman"/>
                <a:sym typeface="Times New Roman"/>
              </a:rPr>
              <a:t>Glossier as they continue to take the world by storm. Glossier successfully opened two locations so far and plans to open their third in London this winter. Focusing on people first and products second Glossier continues their mission to resonate with their customers making them feel welcomed and giving them a personalized experience. </a:t>
            </a:r>
            <a:endParaRPr sz="2400">
              <a:solidFill>
                <a:schemeClr val="dk1"/>
              </a:solidFill>
              <a:latin typeface="Times New Roman"/>
              <a:ea typeface="Times New Roman"/>
              <a:cs typeface="Times New Roman"/>
              <a:sym typeface="Times New Roman"/>
            </a:endParaRPr>
          </a:p>
          <a:p>
            <a:pPr marL="35560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Kilikita, J. (2021, June 18). </a:t>
            </a:r>
            <a:r>
              <a:rPr lang="en" sz="1200" i="1">
                <a:solidFill>
                  <a:schemeClr val="dk1"/>
                </a:solidFill>
                <a:latin typeface="Times New Roman"/>
                <a:ea typeface="Times New Roman"/>
                <a:cs typeface="Times New Roman"/>
                <a:sym typeface="Times New Roman"/>
              </a:rPr>
              <a:t>Calling all glossier obsessives: A permanent store is coming to London</a:t>
            </a:r>
            <a:r>
              <a:rPr lang="en" sz="1200">
                <a:solidFill>
                  <a:schemeClr val="dk1"/>
                </a:solidFill>
                <a:latin typeface="Times New Roman"/>
                <a:ea typeface="Times New Roman"/>
                <a:cs typeface="Times New Roman"/>
                <a:sym typeface="Times New Roman"/>
              </a:rPr>
              <a:t>. Glossier Is Opening A Permanent Store In London. Retrieved November 30, 2021, from https://www.refinery29.com/en-gb/glossier-store-london. </a:t>
            </a:r>
            <a:endParaRPr sz="12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200">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de2038d049_1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de2038d049_1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de2038d049_1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de2038d049_1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04ea2716a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04ea2716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df25a12219_1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df25a12219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de2038d049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de2038d04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solidFill>
                  <a:srgbClr val="EA5458"/>
                </a:solidFill>
                <a:latin typeface="Questrial"/>
                <a:ea typeface="Questrial"/>
                <a:cs typeface="Questrial"/>
                <a:sym typeface="Questrial"/>
              </a:rPr>
              <a:t>Glossier is a beauty brand focusing on natural look makeups, as well as skin and body care products. The products turned from social media to magazines such as Forbes, Time, and Vogue. Glossier makes products designed with customers' real beauty routine in mind. It provides skincare, makeup, body care and fragrance, all painstakingly perfected to be worthy of Customer's bathroom shelf.</a:t>
            </a:r>
            <a:endParaRPr sz="1800">
              <a:solidFill>
                <a:srgbClr val="EA5458"/>
              </a:solidFill>
              <a:latin typeface="Questrial"/>
              <a:ea typeface="Questrial"/>
              <a:cs typeface="Questrial"/>
              <a:sym typeface="Questrial"/>
            </a:endParaRPr>
          </a:p>
          <a:p>
            <a:pPr marL="0" lvl="0" indent="0" algn="l" rtl="0">
              <a:spcBef>
                <a:spcPts val="0"/>
              </a:spcBef>
              <a:spcAft>
                <a:spcPts val="0"/>
              </a:spcAft>
              <a:buNone/>
            </a:pPr>
            <a:endParaRPr/>
          </a:p>
          <a:p>
            <a:pPr marL="0" lvl="0" indent="0" algn="l" rtl="0">
              <a:spcBef>
                <a:spcPts val="0"/>
              </a:spcBef>
              <a:spcAft>
                <a:spcPts val="0"/>
              </a:spcAft>
              <a:buNone/>
            </a:pPr>
            <a:r>
              <a:rPr lang="en" u="sng">
                <a:solidFill>
                  <a:schemeClr val="hlink"/>
                </a:solidFill>
                <a:hlinkClick r:id="rId3"/>
              </a:rPr>
              <a:t>https://www.forbes.com/sites/pamdanziger/2018/11/07/5-keys-to-beauty-brand-glossiers-success/</a:t>
            </a:r>
            <a:endParaRPr/>
          </a:p>
          <a:p>
            <a:pPr marL="0" lvl="0" indent="0" algn="l" rtl="0">
              <a:spcBef>
                <a:spcPts val="0"/>
              </a:spcBef>
              <a:spcAft>
                <a:spcPts val="0"/>
              </a:spcAft>
              <a:buNone/>
            </a:pPr>
            <a:endParaRPr/>
          </a:p>
          <a:p>
            <a:pPr marL="355600" lvl="0" indent="0" algn="l" rtl="0">
              <a:lnSpc>
                <a:spcPct val="115000"/>
              </a:lnSpc>
              <a:spcBef>
                <a:spcPts val="1200"/>
              </a:spcBef>
              <a:spcAft>
                <a:spcPts val="0"/>
              </a:spcAft>
              <a:buClr>
                <a:schemeClr val="dk1"/>
              </a:buClr>
              <a:buSzPts val="1100"/>
              <a:buFont typeface="Arial"/>
              <a:buNone/>
            </a:pPr>
            <a:r>
              <a:rPr lang="en">
                <a:solidFill>
                  <a:schemeClr val="dk1"/>
                </a:solidFill>
              </a:rPr>
              <a:t>Danziger, P. N. (2018, November 7). </a:t>
            </a:r>
            <a:r>
              <a:rPr lang="en" i="1">
                <a:solidFill>
                  <a:schemeClr val="dk1"/>
                </a:solidFill>
              </a:rPr>
              <a:t>5 reasons that Glossier is so successful</a:t>
            </a:r>
            <a:r>
              <a:rPr lang="en">
                <a:solidFill>
                  <a:schemeClr val="dk1"/>
                </a:solidFill>
              </a:rPr>
              <a:t>. Forbes. Retrieved November 27, 2021, from https://www.forbes.com/sites/pamdanziger/2018/11/07/5-keys-to-beauty-brand-glossiers-success/. </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04935235d6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04935235d6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50">
                <a:solidFill>
                  <a:srgbClr val="1A1A1A"/>
                </a:solidFill>
                <a:highlight>
                  <a:srgbClr val="FFFFFF"/>
                </a:highlight>
              </a:rPr>
              <a:t>After raising an initial $2 million in seed funding, Weiss launched Glossier in 2014 with four products: a moisturiser, a face mist, a skin tint and a lip balm. In 2018, the company claimed to have sold the equivalent of one Boy Brow every 32 seconds. In 2019, Glossier closed a $100 million series D funding resulted in a company valuation of $1.2 billion. The company also started merchandise line</a:t>
            </a:r>
            <a:endParaRPr sz="1450">
              <a:solidFill>
                <a:srgbClr val="1A1A1A"/>
              </a:solidFill>
              <a:highlight>
                <a:srgbClr val="FFFFFF"/>
              </a:highlight>
            </a:endParaRPr>
          </a:p>
          <a:p>
            <a:pPr marL="0" lvl="0" indent="0" algn="l" rtl="0">
              <a:spcBef>
                <a:spcPts val="0"/>
              </a:spcBef>
              <a:spcAft>
                <a:spcPts val="0"/>
              </a:spcAft>
              <a:buNone/>
            </a:pPr>
            <a:endParaRPr sz="1450">
              <a:solidFill>
                <a:srgbClr val="1A1A1A"/>
              </a:solidFill>
              <a:highlight>
                <a:srgbClr val="FFFFFF"/>
              </a:highlight>
            </a:endParaRPr>
          </a:p>
          <a:p>
            <a:pPr marL="0" lvl="0" indent="0" algn="l" rtl="0">
              <a:spcBef>
                <a:spcPts val="0"/>
              </a:spcBef>
              <a:spcAft>
                <a:spcPts val="0"/>
              </a:spcAft>
              <a:buNone/>
            </a:pPr>
            <a:r>
              <a:rPr lang="en" sz="1450">
                <a:solidFill>
                  <a:srgbClr val="1A1A1A"/>
                </a:solidFill>
                <a:highlight>
                  <a:srgbClr val="FFFFFF"/>
                </a:highlight>
              </a:rPr>
              <a:t>By 2020, it had a total of 36 different products across skincare, makeup and fragrance – a minimalist offering by beauty brand standards. </a:t>
            </a:r>
            <a:endParaRPr sz="1450">
              <a:solidFill>
                <a:srgbClr val="1A1A1A"/>
              </a:solidFill>
              <a:highlight>
                <a:srgbClr val="FFFFFF"/>
              </a:highlight>
            </a:endParaRPr>
          </a:p>
          <a:p>
            <a:pPr marL="0" lvl="0" indent="0" algn="l" rtl="0">
              <a:spcBef>
                <a:spcPts val="0"/>
              </a:spcBef>
              <a:spcAft>
                <a:spcPts val="0"/>
              </a:spcAft>
              <a:buNone/>
            </a:pPr>
            <a:endParaRPr sz="1450">
              <a:solidFill>
                <a:srgbClr val="1A1A1A"/>
              </a:solidFill>
              <a:highlight>
                <a:srgbClr val="FFFFFF"/>
              </a:highlight>
            </a:endParaRPr>
          </a:p>
          <a:p>
            <a:pPr marL="0" lvl="0" indent="0" algn="l" rtl="0">
              <a:spcBef>
                <a:spcPts val="0"/>
              </a:spcBef>
              <a:spcAft>
                <a:spcPts val="0"/>
              </a:spcAft>
              <a:buNone/>
            </a:pPr>
            <a:r>
              <a:rPr lang="en" sz="1200">
                <a:solidFill>
                  <a:srgbClr val="BDC1C6"/>
                </a:solidFill>
                <a:highlight>
                  <a:srgbClr val="202124"/>
                </a:highlight>
              </a:rPr>
              <a:t>In 2021, Glossier was </a:t>
            </a:r>
            <a:r>
              <a:rPr lang="en" sz="1200" b="1">
                <a:solidFill>
                  <a:srgbClr val="BDC1C6"/>
                </a:solidFill>
              </a:rPr>
              <a:t>successful online because it had built its brand around its personal, authentic connection with its customers</a:t>
            </a:r>
            <a:r>
              <a:rPr lang="en" sz="1200">
                <a:solidFill>
                  <a:srgbClr val="BDC1C6"/>
                </a:solidFill>
                <a:highlight>
                  <a:srgbClr val="202124"/>
                </a:highlight>
              </a:rPr>
              <a:t>. </a:t>
            </a:r>
            <a:endParaRPr sz="1200">
              <a:solidFill>
                <a:srgbClr val="BDC1C6"/>
              </a:solidFill>
              <a:highlight>
                <a:srgbClr val="202124"/>
              </a:highlight>
            </a:endParaRPr>
          </a:p>
          <a:p>
            <a:pPr marL="0" lvl="0" indent="0" algn="l" rtl="0">
              <a:spcBef>
                <a:spcPts val="0"/>
              </a:spcBef>
              <a:spcAft>
                <a:spcPts val="0"/>
              </a:spcAft>
              <a:buNone/>
            </a:pPr>
            <a:endParaRPr sz="1200">
              <a:solidFill>
                <a:srgbClr val="BDC1C6"/>
              </a:solidFill>
              <a:highlight>
                <a:srgbClr val="202124"/>
              </a:highlight>
            </a:endParaRPr>
          </a:p>
          <a:p>
            <a:pPr marL="0" lvl="0" indent="0" algn="l" rtl="0">
              <a:spcBef>
                <a:spcPts val="0"/>
              </a:spcBef>
              <a:spcAft>
                <a:spcPts val="0"/>
              </a:spcAft>
              <a:buNone/>
            </a:pPr>
            <a:r>
              <a:rPr lang="en" sz="1200" u="sng">
                <a:solidFill>
                  <a:schemeClr val="hlink"/>
                </a:solidFill>
                <a:highlight>
                  <a:srgbClr val="202124"/>
                </a:highlight>
                <a:hlinkClick r:id="rId3"/>
              </a:rPr>
              <a:t>https://www.wired.co.uk/article/how-to-build-a-brand-glossier</a:t>
            </a:r>
            <a:endParaRPr sz="1200">
              <a:solidFill>
                <a:srgbClr val="BDC1C6"/>
              </a:solidFill>
              <a:highlight>
                <a:srgbClr val="202124"/>
              </a:highlight>
            </a:endParaRPr>
          </a:p>
          <a:p>
            <a:pPr marL="0" lvl="0" indent="0" algn="l" rtl="0">
              <a:spcBef>
                <a:spcPts val="0"/>
              </a:spcBef>
              <a:spcAft>
                <a:spcPts val="0"/>
              </a:spcAft>
              <a:buNone/>
            </a:pPr>
            <a:endParaRPr sz="1200">
              <a:solidFill>
                <a:srgbClr val="BDC1C6"/>
              </a:solidFill>
              <a:highlight>
                <a:srgbClr val="202124"/>
              </a:highlight>
            </a:endParaRPr>
          </a:p>
          <a:p>
            <a:pPr marL="355600" lvl="0" indent="0" algn="l" rtl="0">
              <a:lnSpc>
                <a:spcPct val="115000"/>
              </a:lnSpc>
              <a:spcBef>
                <a:spcPts val="1200"/>
              </a:spcBef>
              <a:spcAft>
                <a:spcPts val="0"/>
              </a:spcAft>
              <a:buClr>
                <a:schemeClr val="dk1"/>
              </a:buClr>
              <a:buSzPts val="1100"/>
              <a:buFont typeface="Arial"/>
              <a:buNone/>
            </a:pPr>
            <a:r>
              <a:rPr lang="en">
                <a:solidFill>
                  <a:schemeClr val="dk1"/>
                </a:solidFill>
              </a:rPr>
              <a:t>Turk, V. (2020, February 6). </a:t>
            </a:r>
            <a:r>
              <a:rPr lang="en" i="1">
                <a:solidFill>
                  <a:schemeClr val="dk1"/>
                </a:solidFill>
              </a:rPr>
              <a:t>How glossier turned itself into a billion-dollar beauty brand</a:t>
            </a:r>
            <a:r>
              <a:rPr lang="en">
                <a:solidFill>
                  <a:schemeClr val="dk1"/>
                </a:solidFill>
              </a:rPr>
              <a:t>. WIRED UK. Retrieved November 27, 2021, from https://www.wired.co.uk/article/how-to-build-a-brand-glossier. </a:t>
            </a:r>
            <a:endParaRPr>
              <a:solidFill>
                <a:schemeClr val="dk1"/>
              </a:solidFill>
            </a:endParaRPr>
          </a:p>
          <a:p>
            <a:pPr marL="0" lvl="0" indent="0" algn="l" rtl="0">
              <a:spcBef>
                <a:spcPts val="1200"/>
              </a:spcBef>
              <a:spcAft>
                <a:spcPts val="0"/>
              </a:spcAft>
              <a:buNone/>
            </a:pPr>
            <a:endParaRPr sz="1200">
              <a:solidFill>
                <a:srgbClr val="BDC1C6"/>
              </a:solidFill>
              <a:highlight>
                <a:srgbClr val="202124"/>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104935235d6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104935235d6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104935235d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104935235d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04935235d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104935235d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The key thing Glossier represents is the ability of the person to create their own style, to interact with others, to ask questions, and to gain a deeper understanding of the things they desire. Glossier operates solely to meet the needs of individuals who tell us what they desire. Glossier may collect value in the form of real-time feedback and consumer loyalty. </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381000" lvl="0" indent="-381000" algn="l" rtl="0">
              <a:lnSpc>
                <a:spcPct val="200000"/>
              </a:lnSpc>
              <a:spcBef>
                <a:spcPts val="0"/>
              </a:spcBef>
              <a:spcAft>
                <a:spcPts val="0"/>
              </a:spcAft>
              <a:buNone/>
            </a:pPr>
            <a:r>
              <a:rPr lang="en">
                <a:solidFill>
                  <a:schemeClr val="dk1"/>
                </a:solidFill>
                <a:latin typeface="Times New Roman"/>
                <a:ea typeface="Times New Roman"/>
                <a:cs typeface="Times New Roman"/>
                <a:sym typeface="Times New Roman"/>
              </a:rPr>
              <a:t>Danziger, P. N. (2018, November 07). 5 Reasons That Glossier Is So Successful. Retrieved from </a:t>
            </a:r>
            <a:r>
              <a:rPr lang="en" u="sng">
                <a:solidFill>
                  <a:schemeClr val="hlink"/>
                </a:solidFill>
                <a:latin typeface="Times New Roman"/>
                <a:ea typeface="Times New Roman"/>
                <a:cs typeface="Times New Roman"/>
                <a:sym typeface="Times New Roman"/>
                <a:hlinkClick r:id="rId3"/>
              </a:rPr>
              <a:t>https://www.forbes.com/sites/pamdanziger/2018/11/07/5-keys-to-beauty-brand-glossiers-success/?sh=3e3d6226417d</a:t>
            </a:r>
            <a:endParaRPr>
              <a:solidFill>
                <a:schemeClr val="dk1"/>
              </a:solidFill>
              <a:latin typeface="Times New Roman"/>
              <a:ea typeface="Times New Roman"/>
              <a:cs typeface="Times New Roman"/>
              <a:sym typeface="Times New Roman"/>
            </a:endParaRPr>
          </a:p>
          <a:p>
            <a:pPr marL="381000" lvl="0" indent="-381000" algn="l" rtl="0">
              <a:lnSpc>
                <a:spcPct val="200000"/>
              </a:lnSpc>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049c30c71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049c30c71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Glossier primarily caters to female clients between the ages of 16 and 25, who have a restricted budget but value high-quality goods that represent progressive values such as ecology, social justice, and body positivity. Glossier not only caters to female clientele, but they are also making strides in embracing the LGBTQ community. In order to support the LGBTQ community, Glossier presents a pop-up shop in Miami, with $5 contributed to Lambda Legal, a legal defense and LGBT+ rights organization, for every limited-edition Glossier Miami keychain sold. Overall, Glossier reflects and want to represent to be the best version of yourself.</a:t>
            </a: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r>
              <a:rPr lang="en" sz="1050">
                <a:solidFill>
                  <a:srgbClr val="3C4043"/>
                </a:solidFill>
                <a:highlight>
                  <a:srgbClr val="FFFFFF"/>
                </a:highlight>
                <a:latin typeface="Roboto"/>
                <a:ea typeface="Roboto"/>
                <a:cs typeface="Roboto"/>
                <a:sym typeface="Roboto"/>
              </a:rPr>
              <a:t>Bold, B. (2019, May 30). Glossier to open Miami pop-up supporting LGBT+ rights. Campaign US. Retrieved November 11, 2021, from </a:t>
            </a:r>
            <a:r>
              <a:rPr lang="en" sz="1050">
                <a:solidFill>
                  <a:srgbClr val="1A73E8"/>
                </a:solidFill>
                <a:highlight>
                  <a:srgbClr val="FFFFFF"/>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https://www.campaignlive.com/article/glossier-open-miami-pop-up-supporting-lgbt+-rights/1580253</a:t>
            </a:r>
            <a:r>
              <a:rPr lang="en" sz="1050">
                <a:solidFill>
                  <a:srgbClr val="3C4043"/>
                </a:solidFill>
                <a:highlight>
                  <a:srgbClr val="FFFFFF"/>
                </a:highlight>
                <a:latin typeface="Roboto"/>
                <a:ea typeface="Roboto"/>
                <a:cs typeface="Roboto"/>
                <a:sym typeface="Roboto"/>
              </a:rPr>
              <a:t>.</a:t>
            </a:r>
            <a:endParaRPr sz="1050">
              <a:solidFill>
                <a:srgbClr val="3C4043"/>
              </a:solidFill>
              <a:highlight>
                <a:srgbClr val="FFFFFF"/>
              </a:highlight>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df25a12219_1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df25a12219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Times New Roman"/>
                <a:ea typeface="Times New Roman"/>
                <a:cs typeface="Times New Roman"/>
                <a:sym typeface="Times New Roman"/>
              </a:rPr>
              <a:t>Glossier's strategy of turning to local Instagram influencers who exemplify the brand's aesthetic is undeniably effective in delivering on their promise. Glossier will target more audience and able to state what the brand actually does, who it serves, and what sets apart through social media platforms. Since Glossier's in-store locations, on the other hand, are limited to certain cities such as London, Seattle, and Los Angeles. Social media has been amazing and a major boost for the color cosmetics side of the beauty industry, it will continue to be a huge opportunity in a new format and able to deliver message. </a:t>
            </a:r>
            <a:endParaRPr sz="1200">
              <a:solidFill>
                <a:srgbClr val="191919"/>
              </a:solidFill>
              <a:latin typeface="Times New Roman"/>
              <a:ea typeface="Times New Roman"/>
              <a:cs typeface="Times New Roman"/>
              <a:sym typeface="Times New Roman"/>
            </a:endParaRPr>
          </a:p>
          <a:p>
            <a:pPr marL="0" lvl="0" indent="0" algn="l" rtl="0">
              <a:spcBef>
                <a:spcPts val="0"/>
              </a:spcBef>
              <a:spcAft>
                <a:spcPts val="0"/>
              </a:spcAft>
              <a:buNone/>
            </a:pPr>
            <a:endParaRPr sz="1200">
              <a:solidFill>
                <a:srgbClr val="191919"/>
              </a:solidFill>
              <a:latin typeface="Times New Roman"/>
              <a:ea typeface="Times New Roman"/>
              <a:cs typeface="Times New Roman"/>
              <a:sym typeface="Times New Roman"/>
            </a:endParaRPr>
          </a:p>
          <a:p>
            <a:pPr marL="381000" lvl="0" indent="-381000" algn="l" rtl="0">
              <a:lnSpc>
                <a:spcPct val="200000"/>
              </a:lnSpc>
              <a:spcBef>
                <a:spcPts val="0"/>
              </a:spcBef>
              <a:spcAft>
                <a:spcPts val="0"/>
              </a:spcAft>
              <a:buNone/>
            </a:pPr>
            <a:r>
              <a:rPr lang="en" sz="1200">
                <a:solidFill>
                  <a:srgbClr val="191919"/>
                </a:solidFill>
                <a:latin typeface="Times New Roman"/>
                <a:ea typeface="Times New Roman"/>
                <a:cs typeface="Times New Roman"/>
                <a:sym typeface="Times New Roman"/>
              </a:rPr>
              <a:t>Danziger, P. N. (2018, November 07). 5 Reasons That Glossier Is So Successful. Retrieved from </a:t>
            </a:r>
            <a:r>
              <a:rPr lang="en" sz="1200" u="sng">
                <a:solidFill>
                  <a:srgbClr val="191919"/>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https://www.forbes.com/sites/pamdanziger/2018/11/07/5-keys-to-beauty-brand-glossiers-success/?sh=3e3d6226417d</a:t>
            </a:r>
            <a:endParaRPr sz="1200">
              <a:solidFill>
                <a:srgbClr val="191919"/>
              </a:solidFill>
              <a:latin typeface="Times New Roman"/>
              <a:ea typeface="Times New Roman"/>
              <a:cs typeface="Times New Roman"/>
              <a:sym typeface="Times New Roman"/>
            </a:endParaRPr>
          </a:p>
          <a:p>
            <a:pPr marL="355600" lvl="0" indent="0" algn="l" rtl="0">
              <a:lnSpc>
                <a:spcPct val="115000"/>
              </a:lnSpc>
              <a:spcBef>
                <a:spcPts val="1200"/>
              </a:spcBef>
              <a:spcAft>
                <a:spcPts val="0"/>
              </a:spcAft>
              <a:buNone/>
            </a:pPr>
            <a:r>
              <a:rPr lang="en" sz="1200">
                <a:latin typeface="Times New Roman"/>
                <a:ea typeface="Times New Roman"/>
                <a:cs typeface="Times New Roman"/>
                <a:sym typeface="Times New Roman"/>
              </a:rPr>
              <a:t>Project, T. S. (2017, March 23). </a:t>
            </a:r>
            <a:r>
              <a:rPr lang="en" sz="1200" i="1">
                <a:latin typeface="Times New Roman"/>
                <a:ea typeface="Times New Roman"/>
                <a:cs typeface="Times New Roman"/>
                <a:sym typeface="Times New Roman"/>
              </a:rPr>
              <a:t>The glossier promise</a:t>
            </a:r>
            <a:r>
              <a:rPr lang="en" sz="1200">
                <a:latin typeface="Times New Roman"/>
                <a:ea typeface="Times New Roman"/>
                <a:cs typeface="Times New Roman"/>
                <a:sym typeface="Times New Roman"/>
              </a:rPr>
              <a:t>. Medium. Retrieved November 9, 2021, from </a:t>
            </a:r>
            <a:r>
              <a:rPr lang="en" sz="1200" u="sng">
                <a:solidFill>
                  <a:schemeClr val="hlink"/>
                </a:solidFill>
                <a:latin typeface="Times New Roman"/>
                <a:ea typeface="Times New Roman"/>
                <a:cs typeface="Times New Roman"/>
                <a:sym typeface="Times New Roman"/>
                <a:hlinkClick r:id="rId4"/>
              </a:rPr>
              <a:t>https://medium.com/@tspxyz/the-glossier-promise-5c2c57d4b097</a:t>
            </a: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marL="355600" lvl="0" indent="0" algn="l" rtl="0">
              <a:lnSpc>
                <a:spcPct val="115000"/>
              </a:lnSpc>
              <a:spcBef>
                <a:spcPts val="1200"/>
              </a:spcBef>
              <a:spcAft>
                <a:spcPts val="0"/>
              </a:spcAft>
              <a:buClr>
                <a:schemeClr val="dk1"/>
              </a:buClr>
              <a:buSzPts val="1100"/>
              <a:buFont typeface="Arial"/>
              <a:buNone/>
            </a:pPr>
            <a:r>
              <a:rPr lang="en"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p>
            <a:pPr marL="381000" lvl="0" indent="-381000" algn="l" rtl="0">
              <a:lnSpc>
                <a:spcPct val="200000"/>
              </a:lnSpc>
              <a:spcBef>
                <a:spcPts val="1200"/>
              </a:spcBef>
              <a:spcAft>
                <a:spcPts val="0"/>
              </a:spcAft>
              <a:buClr>
                <a:schemeClr val="dk1"/>
              </a:buClr>
              <a:buSzPts val="1100"/>
              <a:buFont typeface="Arial"/>
              <a:buNone/>
            </a:pPr>
            <a:endParaRPr sz="1200">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866350" y="1300350"/>
            <a:ext cx="54114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866325" y="3352950"/>
            <a:ext cx="5411400" cy="4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721600" y="-1385837"/>
            <a:ext cx="11371807" cy="7303938"/>
            <a:chOff x="-721600" y="-1385837"/>
            <a:chExt cx="11371807" cy="7303938"/>
          </a:xfrm>
        </p:grpSpPr>
        <p:sp>
          <p:nvSpPr>
            <p:cNvPr id="13" name="Google Shape;13;p2"/>
            <p:cNvSpPr/>
            <p:nvPr/>
          </p:nvSpPr>
          <p:spPr>
            <a:xfrm>
              <a:off x="-721600" y="4083300"/>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455607" y="-1385837"/>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195806" y="211113"/>
              <a:ext cx="2534086" cy="1267043"/>
              <a:chOff x="6693600" y="3772488"/>
              <a:chExt cx="1735200" cy="867600"/>
            </a:xfrm>
          </p:grpSpPr>
          <p:sp>
            <p:nvSpPr>
              <p:cNvPr id="16" name="Google Shape;16;p2"/>
              <p:cNvSpPr/>
              <p:nvPr/>
            </p:nvSpPr>
            <p:spPr>
              <a:xfrm>
                <a:off x="66936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9055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1174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3293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5612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pic>
        <p:nvPicPr>
          <p:cNvPr id="73" name="Google Shape;73;p11"/>
          <p:cNvPicPr preferRelativeResize="0"/>
          <p:nvPr/>
        </p:nvPicPr>
        <p:blipFill>
          <a:blip r:embed="rId2">
            <a:alphaModFix/>
          </a:blip>
          <a:stretch>
            <a:fillRect/>
          </a:stretch>
        </p:blipFill>
        <p:spPr>
          <a:xfrm>
            <a:off x="0" y="0"/>
            <a:ext cx="9144000" cy="5143503"/>
          </a:xfrm>
          <a:prstGeom prst="rect">
            <a:avLst/>
          </a:prstGeom>
          <a:noFill/>
          <a:ln>
            <a:noFill/>
          </a:ln>
        </p:spPr>
      </p:pic>
      <p:sp>
        <p:nvSpPr>
          <p:cNvPr id="74" name="Google Shape;74;p11"/>
          <p:cNvSpPr txBox="1">
            <a:spLocks noGrp="1"/>
          </p:cNvSpPr>
          <p:nvPr>
            <p:ph type="title" hasCustomPrompt="1"/>
          </p:nvPr>
        </p:nvSpPr>
        <p:spPr>
          <a:xfrm>
            <a:off x="715200" y="2452975"/>
            <a:ext cx="5534100" cy="15111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5" name="Google Shape;75;p11"/>
          <p:cNvSpPr txBox="1">
            <a:spLocks noGrp="1"/>
          </p:cNvSpPr>
          <p:nvPr>
            <p:ph type="subTitle" idx="1"/>
          </p:nvPr>
        </p:nvSpPr>
        <p:spPr>
          <a:xfrm>
            <a:off x="715200" y="3887925"/>
            <a:ext cx="3646200" cy="7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solidFill>
                  <a:schemeClr val="dk1"/>
                </a:solidFill>
              </a:defRPr>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76" name="Google Shape;76;p11"/>
          <p:cNvGrpSpPr/>
          <p:nvPr/>
        </p:nvGrpSpPr>
        <p:grpSpPr>
          <a:xfrm>
            <a:off x="6249220" y="2510901"/>
            <a:ext cx="2179569" cy="2091957"/>
            <a:chOff x="6394750" y="3075575"/>
            <a:chExt cx="756900" cy="726475"/>
          </a:xfrm>
        </p:grpSpPr>
        <p:sp>
          <p:nvSpPr>
            <p:cNvPr id="77" name="Google Shape;77;p11"/>
            <p:cNvSpPr/>
            <p:nvPr/>
          </p:nvSpPr>
          <p:spPr>
            <a:xfrm>
              <a:off x="6773200" y="3076325"/>
              <a:ext cx="378450" cy="725725"/>
            </a:xfrm>
            <a:custGeom>
              <a:avLst/>
              <a:gdLst/>
              <a:ahLst/>
              <a:cxnLst/>
              <a:rect l="l" t="t" r="r" b="b"/>
              <a:pathLst>
                <a:path w="15138" h="29029" extrusionOk="0">
                  <a:moveTo>
                    <a:pt x="14529" y="0"/>
                  </a:moveTo>
                  <a:cubicBezTo>
                    <a:pt x="6505" y="0"/>
                    <a:pt x="0" y="6475"/>
                    <a:pt x="0" y="14499"/>
                  </a:cubicBezTo>
                  <a:cubicBezTo>
                    <a:pt x="0" y="22524"/>
                    <a:pt x="6505" y="29028"/>
                    <a:pt x="14529" y="29028"/>
                  </a:cubicBezTo>
                  <a:lnTo>
                    <a:pt x="15137" y="29028"/>
                  </a:lnTo>
                  <a:lnTo>
                    <a:pt x="1513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1"/>
            <p:cNvSpPr/>
            <p:nvPr/>
          </p:nvSpPr>
          <p:spPr>
            <a:xfrm>
              <a:off x="6394750" y="3075575"/>
              <a:ext cx="378475" cy="726475"/>
            </a:xfrm>
            <a:custGeom>
              <a:avLst/>
              <a:gdLst/>
              <a:ahLst/>
              <a:cxnLst/>
              <a:rect l="l" t="t" r="r" b="b"/>
              <a:pathLst>
                <a:path w="15139" h="29059" extrusionOk="0">
                  <a:moveTo>
                    <a:pt x="1" y="0"/>
                  </a:moveTo>
                  <a:lnTo>
                    <a:pt x="1" y="29058"/>
                  </a:lnTo>
                  <a:lnTo>
                    <a:pt x="609" y="29058"/>
                  </a:lnTo>
                  <a:cubicBezTo>
                    <a:pt x="8633" y="29058"/>
                    <a:pt x="15138" y="22554"/>
                    <a:pt x="15138" y="14529"/>
                  </a:cubicBezTo>
                  <a:cubicBezTo>
                    <a:pt x="15138" y="6505"/>
                    <a:pt x="8633" y="0"/>
                    <a:pt x="6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11"/>
          <p:cNvGrpSpPr/>
          <p:nvPr/>
        </p:nvGrpSpPr>
        <p:grpSpPr>
          <a:xfrm>
            <a:off x="715147" y="535292"/>
            <a:ext cx="7713642" cy="380580"/>
            <a:chOff x="2138025" y="1268197"/>
            <a:chExt cx="5286937" cy="260850"/>
          </a:xfrm>
        </p:grpSpPr>
        <p:sp>
          <p:nvSpPr>
            <p:cNvPr id="80" name="Google Shape;80;p11"/>
            <p:cNvSpPr/>
            <p:nvPr/>
          </p:nvSpPr>
          <p:spPr>
            <a:xfrm>
              <a:off x="2138025"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2681990"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a:off x="3225955"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a:off x="3769920"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a:off x="4313886"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p:nvPr/>
          </p:nvSpPr>
          <p:spPr>
            <a:xfrm>
              <a:off x="4857851"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1"/>
            <p:cNvSpPr/>
            <p:nvPr/>
          </p:nvSpPr>
          <p:spPr>
            <a:xfrm>
              <a:off x="5401816"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5945781"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6489746"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a:off x="7033711" y="1268197"/>
              <a:ext cx="391251" cy="260850"/>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1"/>
        <p:cNvGrpSpPr/>
        <p:nvPr/>
      </p:nvGrpSpPr>
      <p:grpSpPr>
        <a:xfrm>
          <a:off x="0" y="0"/>
          <a:ext cx="0" cy="0"/>
          <a:chOff x="0" y="0"/>
          <a:chExt cx="0" cy="0"/>
        </a:xfrm>
      </p:grpSpPr>
      <p:pic>
        <p:nvPicPr>
          <p:cNvPr id="92" name="Google Shape;92;p13"/>
          <p:cNvPicPr preferRelativeResize="0"/>
          <p:nvPr/>
        </p:nvPicPr>
        <p:blipFill>
          <a:blip r:embed="rId2">
            <a:alphaModFix/>
          </a:blip>
          <a:stretch>
            <a:fillRect/>
          </a:stretch>
        </p:blipFill>
        <p:spPr>
          <a:xfrm>
            <a:off x="0" y="0"/>
            <a:ext cx="9144000" cy="5143503"/>
          </a:xfrm>
          <a:prstGeom prst="rect">
            <a:avLst/>
          </a:prstGeom>
          <a:noFill/>
          <a:ln>
            <a:noFill/>
          </a:ln>
        </p:spPr>
      </p:pic>
      <p:sp>
        <p:nvSpPr>
          <p:cNvPr id="93" name="Google Shape;93;p13"/>
          <p:cNvSpPr txBox="1">
            <a:spLocks noGrp="1"/>
          </p:cNvSpPr>
          <p:nvPr>
            <p:ph type="title"/>
          </p:nvPr>
        </p:nvSpPr>
        <p:spPr>
          <a:xfrm>
            <a:off x="720000" y="535200"/>
            <a:ext cx="7704000" cy="5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4" name="Google Shape;94;p13"/>
          <p:cNvSpPr txBox="1">
            <a:spLocks noGrp="1"/>
          </p:cNvSpPr>
          <p:nvPr>
            <p:ph type="title" idx="2"/>
          </p:nvPr>
        </p:nvSpPr>
        <p:spPr>
          <a:xfrm>
            <a:off x="715050" y="1486875"/>
            <a:ext cx="2715300" cy="78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95" name="Google Shape;95;p13"/>
          <p:cNvSpPr txBox="1">
            <a:spLocks noGrp="1"/>
          </p:cNvSpPr>
          <p:nvPr>
            <p:ph type="title" idx="3" hasCustomPrompt="1"/>
          </p:nvPr>
        </p:nvSpPr>
        <p:spPr>
          <a:xfrm>
            <a:off x="3561100" y="1581975"/>
            <a:ext cx="878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subTitle" idx="1"/>
          </p:nvPr>
        </p:nvSpPr>
        <p:spPr>
          <a:xfrm>
            <a:off x="838350" y="2275050"/>
            <a:ext cx="2592000" cy="68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97" name="Google Shape;97;p13"/>
          <p:cNvSpPr txBox="1">
            <a:spLocks noGrp="1"/>
          </p:cNvSpPr>
          <p:nvPr>
            <p:ph type="title" idx="4"/>
          </p:nvPr>
        </p:nvSpPr>
        <p:spPr>
          <a:xfrm>
            <a:off x="5507300" y="1486875"/>
            <a:ext cx="2916600" cy="783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98" name="Google Shape;98;p13"/>
          <p:cNvSpPr txBox="1">
            <a:spLocks noGrp="1"/>
          </p:cNvSpPr>
          <p:nvPr>
            <p:ph type="title" idx="5" hasCustomPrompt="1"/>
          </p:nvPr>
        </p:nvSpPr>
        <p:spPr>
          <a:xfrm>
            <a:off x="4570250" y="1581975"/>
            <a:ext cx="878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subTitle" idx="6"/>
          </p:nvPr>
        </p:nvSpPr>
        <p:spPr>
          <a:xfrm>
            <a:off x="5507300" y="2275050"/>
            <a:ext cx="2592000" cy="68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00" name="Google Shape;100;p13"/>
          <p:cNvSpPr txBox="1">
            <a:spLocks noGrp="1"/>
          </p:cNvSpPr>
          <p:nvPr>
            <p:ph type="title" idx="7"/>
          </p:nvPr>
        </p:nvSpPr>
        <p:spPr>
          <a:xfrm>
            <a:off x="715200" y="3120275"/>
            <a:ext cx="2715300" cy="783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01" name="Google Shape;101;p13"/>
          <p:cNvSpPr txBox="1">
            <a:spLocks noGrp="1"/>
          </p:cNvSpPr>
          <p:nvPr>
            <p:ph type="title" idx="8" hasCustomPrompt="1"/>
          </p:nvPr>
        </p:nvSpPr>
        <p:spPr>
          <a:xfrm>
            <a:off x="3561175" y="3215375"/>
            <a:ext cx="878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subTitle" idx="9"/>
          </p:nvPr>
        </p:nvSpPr>
        <p:spPr>
          <a:xfrm>
            <a:off x="838350" y="3913813"/>
            <a:ext cx="2592000" cy="68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03" name="Google Shape;103;p13"/>
          <p:cNvSpPr txBox="1">
            <a:spLocks noGrp="1"/>
          </p:cNvSpPr>
          <p:nvPr>
            <p:ph type="title" idx="13"/>
          </p:nvPr>
        </p:nvSpPr>
        <p:spPr>
          <a:xfrm>
            <a:off x="5507300" y="3120275"/>
            <a:ext cx="2916600" cy="783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104" name="Google Shape;104;p13"/>
          <p:cNvSpPr txBox="1">
            <a:spLocks noGrp="1"/>
          </p:cNvSpPr>
          <p:nvPr>
            <p:ph type="title" idx="14" hasCustomPrompt="1"/>
          </p:nvPr>
        </p:nvSpPr>
        <p:spPr>
          <a:xfrm>
            <a:off x="4570250" y="3215375"/>
            <a:ext cx="878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5"/>
          </p:nvPr>
        </p:nvSpPr>
        <p:spPr>
          <a:xfrm>
            <a:off x="5507300" y="3903900"/>
            <a:ext cx="2592000" cy="68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06" name="Google Shape;106;p13"/>
          <p:cNvSpPr/>
          <p:nvPr/>
        </p:nvSpPr>
        <p:spPr>
          <a:xfrm rot="10800000">
            <a:off x="8067250" y="-810100"/>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3"/>
          <p:cNvGrpSpPr/>
          <p:nvPr/>
        </p:nvGrpSpPr>
        <p:grpSpPr>
          <a:xfrm>
            <a:off x="720010" y="530647"/>
            <a:ext cx="489350" cy="489350"/>
            <a:chOff x="6134199" y="3683140"/>
            <a:chExt cx="1077626" cy="1077626"/>
          </a:xfrm>
        </p:grpSpPr>
        <p:cxnSp>
          <p:nvCxnSpPr>
            <p:cNvPr id="108" name="Google Shape;108;p13"/>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09" name="Google Shape;109;p13"/>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10" name="Google Shape;110;p13"/>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111" name="Google Shape;111;p13"/>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112"/>
        <p:cNvGrpSpPr/>
        <p:nvPr/>
      </p:nvGrpSpPr>
      <p:grpSpPr>
        <a:xfrm>
          <a:off x="0" y="0"/>
          <a:ext cx="0" cy="0"/>
          <a:chOff x="0" y="0"/>
          <a:chExt cx="0" cy="0"/>
        </a:xfrm>
      </p:grpSpPr>
      <p:pic>
        <p:nvPicPr>
          <p:cNvPr id="113" name="Google Shape;113;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4" name="Google Shape;114;p14"/>
          <p:cNvSpPr txBox="1">
            <a:spLocks noGrp="1"/>
          </p:cNvSpPr>
          <p:nvPr>
            <p:ph type="title"/>
          </p:nvPr>
        </p:nvSpPr>
        <p:spPr>
          <a:xfrm>
            <a:off x="715200" y="3114225"/>
            <a:ext cx="39024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15" name="Google Shape;115;p14"/>
          <p:cNvSpPr txBox="1">
            <a:spLocks noGrp="1"/>
          </p:cNvSpPr>
          <p:nvPr>
            <p:ph type="title" idx="2" hasCustomPrompt="1"/>
          </p:nvPr>
        </p:nvSpPr>
        <p:spPr>
          <a:xfrm>
            <a:off x="715200" y="1945525"/>
            <a:ext cx="1514400" cy="7620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6" name="Google Shape;116;p14"/>
          <p:cNvSpPr txBox="1">
            <a:spLocks noGrp="1"/>
          </p:cNvSpPr>
          <p:nvPr>
            <p:ph type="subTitle" idx="1"/>
          </p:nvPr>
        </p:nvSpPr>
        <p:spPr>
          <a:xfrm>
            <a:off x="715200" y="3889450"/>
            <a:ext cx="48441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7" name="Google Shape;117;p14"/>
          <p:cNvSpPr/>
          <p:nvPr/>
        </p:nvSpPr>
        <p:spPr>
          <a:xfrm>
            <a:off x="6904450" y="-1335900"/>
            <a:ext cx="3902400" cy="3902400"/>
          </a:xfrm>
          <a:prstGeom prst="star32">
            <a:avLst>
              <a:gd name="adj" fmla="val 206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4"/>
          <p:cNvSpPr/>
          <p:nvPr/>
        </p:nvSpPr>
        <p:spPr>
          <a:xfrm rot="5400000">
            <a:off x="-1322350" y="-1335904"/>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119"/>
        <p:cNvGrpSpPr/>
        <p:nvPr/>
      </p:nvGrpSpPr>
      <p:grpSpPr>
        <a:xfrm>
          <a:off x="0" y="0"/>
          <a:ext cx="0" cy="0"/>
          <a:chOff x="0" y="0"/>
          <a:chExt cx="0" cy="0"/>
        </a:xfrm>
      </p:grpSpPr>
      <p:pic>
        <p:nvPicPr>
          <p:cNvPr id="120" name="Google Shape;120;p15"/>
          <p:cNvPicPr preferRelativeResize="0"/>
          <p:nvPr/>
        </p:nvPicPr>
        <p:blipFill>
          <a:blip r:embed="rId2">
            <a:alphaModFix/>
          </a:blip>
          <a:stretch>
            <a:fillRect/>
          </a:stretch>
        </p:blipFill>
        <p:spPr>
          <a:xfrm>
            <a:off x="0" y="0"/>
            <a:ext cx="9144000" cy="5143503"/>
          </a:xfrm>
          <a:prstGeom prst="rect">
            <a:avLst/>
          </a:prstGeom>
          <a:noFill/>
          <a:ln>
            <a:noFill/>
          </a:ln>
        </p:spPr>
      </p:pic>
      <p:sp>
        <p:nvSpPr>
          <p:cNvPr id="121" name="Google Shape;121;p15"/>
          <p:cNvSpPr txBox="1">
            <a:spLocks noGrp="1"/>
          </p:cNvSpPr>
          <p:nvPr>
            <p:ph type="title"/>
          </p:nvPr>
        </p:nvSpPr>
        <p:spPr>
          <a:xfrm>
            <a:off x="2440825" y="2529288"/>
            <a:ext cx="5988000" cy="125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2" name="Google Shape;122;p15"/>
          <p:cNvSpPr txBox="1">
            <a:spLocks noGrp="1"/>
          </p:cNvSpPr>
          <p:nvPr>
            <p:ph type="title" idx="2" hasCustomPrompt="1"/>
          </p:nvPr>
        </p:nvSpPr>
        <p:spPr>
          <a:xfrm>
            <a:off x="5639675" y="1697425"/>
            <a:ext cx="2789100" cy="647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123" name="Google Shape;123;p15"/>
          <p:cNvSpPr txBox="1">
            <a:spLocks noGrp="1"/>
          </p:cNvSpPr>
          <p:nvPr>
            <p:ph type="subTitle" idx="1"/>
          </p:nvPr>
        </p:nvSpPr>
        <p:spPr>
          <a:xfrm>
            <a:off x="2858700" y="3889450"/>
            <a:ext cx="5570100" cy="713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4" name="Google Shape;124;p15"/>
          <p:cNvSpPr/>
          <p:nvPr/>
        </p:nvSpPr>
        <p:spPr>
          <a:xfrm>
            <a:off x="-1532300" y="-1335900"/>
            <a:ext cx="3902400" cy="3902400"/>
          </a:xfrm>
          <a:prstGeom prst="star32">
            <a:avLst>
              <a:gd name="adj" fmla="val 206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flipH="1">
            <a:off x="-1215350" y="3578971"/>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CUSTOM_2_1_1">
    <p:spTree>
      <p:nvGrpSpPr>
        <p:cNvPr id="1" name="Shape 126"/>
        <p:cNvGrpSpPr/>
        <p:nvPr/>
      </p:nvGrpSpPr>
      <p:grpSpPr>
        <a:xfrm>
          <a:off x="0" y="0"/>
          <a:ext cx="0" cy="0"/>
          <a:chOff x="0" y="0"/>
          <a:chExt cx="0" cy="0"/>
        </a:xfrm>
      </p:grpSpPr>
      <p:pic>
        <p:nvPicPr>
          <p:cNvPr id="127" name="Google Shape;127;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8" name="Google Shape;128;p16"/>
          <p:cNvSpPr txBox="1">
            <a:spLocks noGrp="1"/>
          </p:cNvSpPr>
          <p:nvPr>
            <p:ph type="title"/>
          </p:nvPr>
        </p:nvSpPr>
        <p:spPr>
          <a:xfrm>
            <a:off x="2620850" y="2748325"/>
            <a:ext cx="3902400" cy="99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9" name="Google Shape;129;p16"/>
          <p:cNvSpPr txBox="1">
            <a:spLocks noGrp="1"/>
          </p:cNvSpPr>
          <p:nvPr>
            <p:ph type="title" idx="2" hasCustomPrompt="1"/>
          </p:nvPr>
        </p:nvSpPr>
        <p:spPr>
          <a:xfrm>
            <a:off x="3814875" y="1329650"/>
            <a:ext cx="1514400" cy="76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0" name="Google Shape;130;p16"/>
          <p:cNvSpPr txBox="1">
            <a:spLocks noGrp="1"/>
          </p:cNvSpPr>
          <p:nvPr>
            <p:ph type="subTitle" idx="1"/>
          </p:nvPr>
        </p:nvSpPr>
        <p:spPr>
          <a:xfrm>
            <a:off x="2149950" y="3889450"/>
            <a:ext cx="48441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1" name="Google Shape;131;p16"/>
          <p:cNvSpPr/>
          <p:nvPr/>
        </p:nvSpPr>
        <p:spPr>
          <a:xfrm>
            <a:off x="3524575" y="1012313"/>
            <a:ext cx="2095000" cy="1396675"/>
          </a:xfrm>
          <a:prstGeom prst="flowChartDecis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a:off x="6904450" y="-1335900"/>
            <a:ext cx="3902400" cy="3902400"/>
          </a:xfrm>
          <a:prstGeom prst="star32">
            <a:avLst>
              <a:gd name="adj" fmla="val 206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rot="5400000">
            <a:off x="-1310175" y="-1307629"/>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134"/>
        <p:cNvGrpSpPr/>
        <p:nvPr/>
      </p:nvGrpSpPr>
      <p:grpSpPr>
        <a:xfrm>
          <a:off x="0" y="0"/>
          <a:ext cx="0" cy="0"/>
          <a:chOff x="0" y="0"/>
          <a:chExt cx="0" cy="0"/>
        </a:xfrm>
      </p:grpSpPr>
      <p:pic>
        <p:nvPicPr>
          <p:cNvPr id="135" name="Google Shape;135;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6" name="Google Shape;136;p17"/>
          <p:cNvSpPr txBox="1">
            <a:spLocks noGrp="1"/>
          </p:cNvSpPr>
          <p:nvPr>
            <p:ph type="title"/>
          </p:nvPr>
        </p:nvSpPr>
        <p:spPr>
          <a:xfrm>
            <a:off x="720000" y="535200"/>
            <a:ext cx="77040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7"/>
          <p:cNvSpPr/>
          <p:nvPr/>
        </p:nvSpPr>
        <p:spPr>
          <a:xfrm rot="10800000" flipH="1">
            <a:off x="-72160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rot="10800000">
            <a:off x="796015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9"/>
        <p:cNvGrpSpPr/>
        <p:nvPr/>
      </p:nvGrpSpPr>
      <p:grpSpPr>
        <a:xfrm>
          <a:off x="0" y="0"/>
          <a:ext cx="0" cy="0"/>
          <a:chOff x="0" y="0"/>
          <a:chExt cx="0" cy="0"/>
        </a:xfrm>
      </p:grpSpPr>
      <p:pic>
        <p:nvPicPr>
          <p:cNvPr id="140" name="Google Shape;140;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1" name="Google Shape;141;p18"/>
          <p:cNvSpPr txBox="1">
            <a:spLocks noGrp="1"/>
          </p:cNvSpPr>
          <p:nvPr>
            <p:ph type="title"/>
          </p:nvPr>
        </p:nvSpPr>
        <p:spPr>
          <a:xfrm>
            <a:off x="2860950" y="3051625"/>
            <a:ext cx="45639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1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2" name="Google Shape;142;p18"/>
          <p:cNvSpPr txBox="1">
            <a:spLocks noGrp="1"/>
          </p:cNvSpPr>
          <p:nvPr>
            <p:ph type="subTitle" idx="1"/>
          </p:nvPr>
        </p:nvSpPr>
        <p:spPr>
          <a:xfrm>
            <a:off x="1719150" y="1390650"/>
            <a:ext cx="5705700" cy="157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2500">
                <a:solidFill>
                  <a:schemeClr val="dk1"/>
                </a:solidFill>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43" name="Google Shape;143;p18"/>
          <p:cNvSpPr/>
          <p:nvPr/>
        </p:nvSpPr>
        <p:spPr>
          <a:xfrm>
            <a:off x="-1469268" y="2505538"/>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44"/>
        <p:cNvGrpSpPr/>
        <p:nvPr/>
      </p:nvGrpSpPr>
      <p:grpSpPr>
        <a:xfrm>
          <a:off x="0" y="0"/>
          <a:ext cx="0" cy="0"/>
          <a:chOff x="0" y="0"/>
          <a:chExt cx="0" cy="0"/>
        </a:xfrm>
      </p:grpSpPr>
      <p:pic>
        <p:nvPicPr>
          <p:cNvPr id="145" name="Google Shape;145;p19"/>
          <p:cNvPicPr preferRelativeResize="0"/>
          <p:nvPr/>
        </p:nvPicPr>
        <p:blipFill>
          <a:blip r:embed="rId2">
            <a:alphaModFix/>
          </a:blip>
          <a:stretch>
            <a:fillRect/>
          </a:stretch>
        </p:blipFill>
        <p:spPr>
          <a:xfrm>
            <a:off x="0" y="0"/>
            <a:ext cx="9144000" cy="5143503"/>
          </a:xfrm>
          <a:prstGeom prst="rect">
            <a:avLst/>
          </a:prstGeom>
          <a:noFill/>
          <a:ln>
            <a:noFill/>
          </a:ln>
        </p:spPr>
      </p:pic>
      <p:sp>
        <p:nvSpPr>
          <p:cNvPr id="146" name="Google Shape;146;p19"/>
          <p:cNvSpPr txBox="1">
            <a:spLocks noGrp="1"/>
          </p:cNvSpPr>
          <p:nvPr>
            <p:ph type="title"/>
          </p:nvPr>
        </p:nvSpPr>
        <p:spPr>
          <a:xfrm>
            <a:off x="713100" y="2288713"/>
            <a:ext cx="4011300" cy="1330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7" name="Google Shape;147;p19"/>
          <p:cNvSpPr txBox="1">
            <a:spLocks noGrp="1"/>
          </p:cNvSpPr>
          <p:nvPr>
            <p:ph type="subTitle" idx="1"/>
          </p:nvPr>
        </p:nvSpPr>
        <p:spPr>
          <a:xfrm>
            <a:off x="713100" y="3692350"/>
            <a:ext cx="3446700" cy="91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48" name="Google Shape;148;p19"/>
          <p:cNvGrpSpPr/>
          <p:nvPr/>
        </p:nvGrpSpPr>
        <p:grpSpPr>
          <a:xfrm>
            <a:off x="713067" y="781109"/>
            <a:ext cx="2493977" cy="1246741"/>
            <a:chOff x="772803" y="1500262"/>
            <a:chExt cx="1735544" cy="867600"/>
          </a:xfrm>
        </p:grpSpPr>
        <p:sp>
          <p:nvSpPr>
            <p:cNvPr id="149" name="Google Shape;149;p19"/>
            <p:cNvSpPr/>
            <p:nvPr/>
          </p:nvSpPr>
          <p:spPr>
            <a:xfrm rot="2700000">
              <a:off x="89986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9"/>
            <p:cNvSpPr/>
            <p:nvPr/>
          </p:nvSpPr>
          <p:spPr>
            <a:xfrm rot="2700000">
              <a:off x="118917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9"/>
            <p:cNvSpPr/>
            <p:nvPr/>
          </p:nvSpPr>
          <p:spPr>
            <a:xfrm rot="2700000">
              <a:off x="147849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p:nvPr/>
          </p:nvSpPr>
          <p:spPr>
            <a:xfrm rot="2700000">
              <a:off x="176780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1_1">
    <p:spTree>
      <p:nvGrpSpPr>
        <p:cNvPr id="1" name="Shape 153"/>
        <p:cNvGrpSpPr/>
        <p:nvPr/>
      </p:nvGrpSpPr>
      <p:grpSpPr>
        <a:xfrm>
          <a:off x="0" y="0"/>
          <a:ext cx="0" cy="0"/>
          <a:chOff x="0" y="0"/>
          <a:chExt cx="0" cy="0"/>
        </a:xfrm>
      </p:grpSpPr>
      <p:pic>
        <p:nvPicPr>
          <p:cNvPr id="154" name="Google Shape;154;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5" name="Google Shape;155;p20"/>
          <p:cNvSpPr txBox="1">
            <a:spLocks noGrp="1"/>
          </p:cNvSpPr>
          <p:nvPr>
            <p:ph type="title"/>
          </p:nvPr>
        </p:nvSpPr>
        <p:spPr>
          <a:xfrm>
            <a:off x="715150" y="535200"/>
            <a:ext cx="7715700" cy="585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6" name="Google Shape;156;p20"/>
          <p:cNvSpPr txBox="1">
            <a:spLocks noGrp="1"/>
          </p:cNvSpPr>
          <p:nvPr>
            <p:ph type="subTitle" idx="1"/>
          </p:nvPr>
        </p:nvSpPr>
        <p:spPr>
          <a:xfrm>
            <a:off x="4724400" y="3599400"/>
            <a:ext cx="37044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57" name="Google Shape;157;p20"/>
          <p:cNvGrpSpPr/>
          <p:nvPr/>
        </p:nvGrpSpPr>
        <p:grpSpPr>
          <a:xfrm>
            <a:off x="5956705" y="540009"/>
            <a:ext cx="2493977" cy="1246741"/>
            <a:chOff x="772803" y="1500262"/>
            <a:chExt cx="1735544" cy="867600"/>
          </a:xfrm>
        </p:grpSpPr>
        <p:sp>
          <p:nvSpPr>
            <p:cNvPr id="158" name="Google Shape;158;p20"/>
            <p:cNvSpPr/>
            <p:nvPr/>
          </p:nvSpPr>
          <p:spPr>
            <a:xfrm rot="2700000">
              <a:off x="89986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rot="2700000">
              <a:off x="118917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rot="2700000">
              <a:off x="147849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rot="2700000">
              <a:off x="176780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pic>
        <p:nvPicPr>
          <p:cNvPr id="22" name="Google Shape;22;p3"/>
          <p:cNvPicPr preferRelativeResize="0"/>
          <p:nvPr/>
        </p:nvPicPr>
        <p:blipFill>
          <a:blip r:embed="rId2">
            <a:alphaModFix/>
          </a:blip>
          <a:stretch>
            <a:fillRect/>
          </a:stretch>
        </p:blipFill>
        <p:spPr>
          <a:xfrm>
            <a:off x="0" y="0"/>
            <a:ext cx="9144000" cy="5143503"/>
          </a:xfrm>
          <a:prstGeom prst="rect">
            <a:avLst/>
          </a:prstGeom>
          <a:noFill/>
          <a:ln>
            <a:noFill/>
          </a:ln>
        </p:spPr>
      </p:pic>
      <p:sp>
        <p:nvSpPr>
          <p:cNvPr id="23" name="Google Shape;23;p3"/>
          <p:cNvSpPr txBox="1">
            <a:spLocks noGrp="1"/>
          </p:cNvSpPr>
          <p:nvPr>
            <p:ph type="title"/>
          </p:nvPr>
        </p:nvSpPr>
        <p:spPr>
          <a:xfrm>
            <a:off x="1740800" y="2594075"/>
            <a:ext cx="5662500" cy="12192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3912850" y="1509075"/>
            <a:ext cx="1318200" cy="76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2149950" y="3889450"/>
            <a:ext cx="48441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6" name="Google Shape;26;p3"/>
          <p:cNvGrpSpPr/>
          <p:nvPr/>
        </p:nvGrpSpPr>
        <p:grpSpPr>
          <a:xfrm>
            <a:off x="-1532300" y="-1335900"/>
            <a:ext cx="11912150" cy="7731571"/>
            <a:chOff x="-1532300" y="-1335900"/>
            <a:chExt cx="11912150" cy="7731571"/>
          </a:xfrm>
        </p:grpSpPr>
        <p:sp>
          <p:nvSpPr>
            <p:cNvPr id="27" name="Google Shape;27;p3"/>
            <p:cNvSpPr/>
            <p:nvPr/>
          </p:nvSpPr>
          <p:spPr>
            <a:xfrm>
              <a:off x="-1532300" y="-1335900"/>
              <a:ext cx="3902400" cy="3902400"/>
            </a:xfrm>
            <a:prstGeom prst="star32">
              <a:avLst>
                <a:gd name="adj" fmla="val 206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a:off x="7563150" y="3578971"/>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1_1_1">
    <p:spTree>
      <p:nvGrpSpPr>
        <p:cNvPr id="1" name="Shape 162"/>
        <p:cNvGrpSpPr/>
        <p:nvPr/>
      </p:nvGrpSpPr>
      <p:grpSpPr>
        <a:xfrm>
          <a:off x="0" y="0"/>
          <a:ext cx="0" cy="0"/>
          <a:chOff x="0" y="0"/>
          <a:chExt cx="0" cy="0"/>
        </a:xfrm>
      </p:grpSpPr>
      <p:pic>
        <p:nvPicPr>
          <p:cNvPr id="163" name="Google Shape;163;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4" name="Google Shape;164;p21"/>
          <p:cNvSpPr txBox="1">
            <a:spLocks noGrp="1"/>
          </p:cNvSpPr>
          <p:nvPr>
            <p:ph type="title"/>
          </p:nvPr>
        </p:nvSpPr>
        <p:spPr>
          <a:xfrm>
            <a:off x="713100" y="540000"/>
            <a:ext cx="7715700" cy="58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65" name="Google Shape;165;p21"/>
          <p:cNvSpPr txBox="1">
            <a:spLocks noGrp="1"/>
          </p:cNvSpPr>
          <p:nvPr>
            <p:ph type="subTitle" idx="1"/>
          </p:nvPr>
        </p:nvSpPr>
        <p:spPr>
          <a:xfrm>
            <a:off x="713100" y="1773625"/>
            <a:ext cx="7715700" cy="283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166" name="Google Shape;166;p21"/>
          <p:cNvSpPr/>
          <p:nvPr/>
        </p:nvSpPr>
        <p:spPr>
          <a:xfrm>
            <a:off x="6640325" y="2534825"/>
            <a:ext cx="3902400" cy="3902400"/>
          </a:xfrm>
          <a:prstGeom prst="star32">
            <a:avLst>
              <a:gd name="adj" fmla="val 206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5421873" y="519550"/>
            <a:ext cx="5383691" cy="449402"/>
          </a:xfrm>
          <a:custGeom>
            <a:avLst/>
            <a:gdLst/>
            <a:ahLst/>
            <a:cxnLst/>
            <a:rect l="l" t="t" r="r" b="b"/>
            <a:pathLst>
              <a:path w="20761" h="1733" fill="none" extrusionOk="0">
                <a:moveTo>
                  <a:pt x="20760" y="1733"/>
                </a:moveTo>
                <a:lnTo>
                  <a:pt x="18693" y="0"/>
                </a:lnTo>
                <a:lnTo>
                  <a:pt x="16627" y="1733"/>
                </a:lnTo>
                <a:lnTo>
                  <a:pt x="14529" y="0"/>
                </a:lnTo>
                <a:lnTo>
                  <a:pt x="12462" y="1733"/>
                </a:lnTo>
                <a:lnTo>
                  <a:pt x="10395" y="0"/>
                </a:lnTo>
                <a:lnTo>
                  <a:pt x="8298" y="1733"/>
                </a:lnTo>
                <a:lnTo>
                  <a:pt x="6231" y="0"/>
                </a:lnTo>
                <a:lnTo>
                  <a:pt x="4164" y="1733"/>
                </a:lnTo>
                <a:lnTo>
                  <a:pt x="2097" y="0"/>
                </a:lnTo>
                <a:lnTo>
                  <a:pt x="0" y="1733"/>
                </a:lnTo>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1_1_1_1">
    <p:spTree>
      <p:nvGrpSpPr>
        <p:cNvPr id="1" name="Shape 168"/>
        <p:cNvGrpSpPr/>
        <p:nvPr/>
      </p:nvGrpSpPr>
      <p:grpSpPr>
        <a:xfrm>
          <a:off x="0" y="0"/>
          <a:ext cx="0" cy="0"/>
          <a:chOff x="0" y="0"/>
          <a:chExt cx="0" cy="0"/>
        </a:xfrm>
      </p:grpSpPr>
      <p:pic>
        <p:nvPicPr>
          <p:cNvPr id="169" name="Google Shape;169;p22"/>
          <p:cNvPicPr preferRelativeResize="0"/>
          <p:nvPr/>
        </p:nvPicPr>
        <p:blipFill>
          <a:blip r:embed="rId2">
            <a:alphaModFix/>
          </a:blip>
          <a:stretch>
            <a:fillRect/>
          </a:stretch>
        </p:blipFill>
        <p:spPr>
          <a:xfrm>
            <a:off x="0" y="0"/>
            <a:ext cx="9144000" cy="5143503"/>
          </a:xfrm>
          <a:prstGeom prst="rect">
            <a:avLst/>
          </a:prstGeom>
          <a:noFill/>
          <a:ln>
            <a:noFill/>
          </a:ln>
        </p:spPr>
      </p:pic>
      <p:sp>
        <p:nvSpPr>
          <p:cNvPr id="170" name="Google Shape;170;p22"/>
          <p:cNvSpPr txBox="1">
            <a:spLocks noGrp="1"/>
          </p:cNvSpPr>
          <p:nvPr>
            <p:ph type="title"/>
          </p:nvPr>
        </p:nvSpPr>
        <p:spPr>
          <a:xfrm>
            <a:off x="713100" y="540000"/>
            <a:ext cx="7715700" cy="579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1" name="Google Shape;171;p22"/>
          <p:cNvSpPr txBox="1">
            <a:spLocks noGrp="1"/>
          </p:cNvSpPr>
          <p:nvPr>
            <p:ph type="subTitle" idx="1"/>
          </p:nvPr>
        </p:nvSpPr>
        <p:spPr>
          <a:xfrm>
            <a:off x="720000" y="1773625"/>
            <a:ext cx="7715700" cy="283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grpSp>
        <p:nvGrpSpPr>
          <p:cNvPr id="172" name="Google Shape;172;p22"/>
          <p:cNvGrpSpPr/>
          <p:nvPr/>
        </p:nvGrpSpPr>
        <p:grpSpPr>
          <a:xfrm flipH="1">
            <a:off x="7324436" y="2394124"/>
            <a:ext cx="1104361" cy="2208721"/>
            <a:chOff x="1644675" y="656075"/>
            <a:chExt cx="365525" cy="731050"/>
          </a:xfrm>
        </p:grpSpPr>
        <p:sp>
          <p:nvSpPr>
            <p:cNvPr id="173" name="Google Shape;173;p22"/>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22"/>
          <p:cNvSpPr/>
          <p:nvPr/>
        </p:nvSpPr>
        <p:spPr>
          <a:xfrm rot="10800000">
            <a:off x="796015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1_1_1_1_1">
    <p:spTree>
      <p:nvGrpSpPr>
        <p:cNvPr id="1" name="Shape 176"/>
        <p:cNvGrpSpPr/>
        <p:nvPr/>
      </p:nvGrpSpPr>
      <p:grpSpPr>
        <a:xfrm>
          <a:off x="0" y="0"/>
          <a:ext cx="0" cy="0"/>
          <a:chOff x="0" y="0"/>
          <a:chExt cx="0" cy="0"/>
        </a:xfrm>
      </p:grpSpPr>
      <p:pic>
        <p:nvPicPr>
          <p:cNvPr id="177" name="Google Shape;177;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8" name="Google Shape;178;p23"/>
          <p:cNvSpPr txBox="1">
            <a:spLocks noGrp="1"/>
          </p:cNvSpPr>
          <p:nvPr>
            <p:ph type="title"/>
          </p:nvPr>
        </p:nvSpPr>
        <p:spPr>
          <a:xfrm>
            <a:off x="713100" y="540000"/>
            <a:ext cx="7715700" cy="58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9" name="Google Shape;179;p23"/>
          <p:cNvSpPr txBox="1">
            <a:spLocks noGrp="1"/>
          </p:cNvSpPr>
          <p:nvPr>
            <p:ph type="subTitle" idx="1"/>
          </p:nvPr>
        </p:nvSpPr>
        <p:spPr>
          <a:xfrm>
            <a:off x="720000" y="1362454"/>
            <a:ext cx="3472500" cy="287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sz="1400"/>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grpSp>
        <p:nvGrpSpPr>
          <p:cNvPr id="180" name="Google Shape;180;p23"/>
          <p:cNvGrpSpPr/>
          <p:nvPr/>
        </p:nvGrpSpPr>
        <p:grpSpPr>
          <a:xfrm>
            <a:off x="715206" y="535194"/>
            <a:ext cx="7708785" cy="422860"/>
            <a:chOff x="715206" y="535194"/>
            <a:chExt cx="7708785" cy="422860"/>
          </a:xfrm>
        </p:grpSpPr>
        <p:grpSp>
          <p:nvGrpSpPr>
            <p:cNvPr id="181" name="Google Shape;181;p23"/>
            <p:cNvGrpSpPr/>
            <p:nvPr/>
          </p:nvGrpSpPr>
          <p:grpSpPr>
            <a:xfrm>
              <a:off x="715206" y="535194"/>
              <a:ext cx="422860" cy="422860"/>
              <a:chOff x="6134199" y="3683140"/>
              <a:chExt cx="1077626" cy="1077626"/>
            </a:xfrm>
          </p:grpSpPr>
          <p:cxnSp>
            <p:nvCxnSpPr>
              <p:cNvPr id="182" name="Google Shape;182;p23"/>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83" name="Google Shape;183;p23"/>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84" name="Google Shape;184;p23"/>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185" name="Google Shape;185;p23"/>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186" name="Google Shape;186;p23"/>
            <p:cNvGrpSpPr/>
            <p:nvPr/>
          </p:nvGrpSpPr>
          <p:grpSpPr>
            <a:xfrm>
              <a:off x="8001131" y="535194"/>
              <a:ext cx="422860" cy="422860"/>
              <a:chOff x="6134199" y="3683140"/>
              <a:chExt cx="1077626" cy="1077626"/>
            </a:xfrm>
          </p:grpSpPr>
          <p:cxnSp>
            <p:nvCxnSpPr>
              <p:cNvPr id="187" name="Google Shape;187;p23"/>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23"/>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3"/>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190" name="Google Shape;190;p23"/>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sp>
        <p:nvSpPr>
          <p:cNvPr id="191" name="Google Shape;191;p23"/>
          <p:cNvSpPr/>
          <p:nvPr/>
        </p:nvSpPr>
        <p:spPr>
          <a:xfrm>
            <a:off x="-721600" y="4083300"/>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3">
    <p:spTree>
      <p:nvGrpSpPr>
        <p:cNvPr id="1" name="Shape 192"/>
        <p:cNvGrpSpPr/>
        <p:nvPr/>
      </p:nvGrpSpPr>
      <p:grpSpPr>
        <a:xfrm>
          <a:off x="0" y="0"/>
          <a:ext cx="0" cy="0"/>
          <a:chOff x="0" y="0"/>
          <a:chExt cx="0" cy="0"/>
        </a:xfrm>
      </p:grpSpPr>
      <p:pic>
        <p:nvPicPr>
          <p:cNvPr id="193" name="Google Shape;193;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4" name="Google Shape;194;p24"/>
          <p:cNvSpPr txBox="1">
            <a:spLocks noGrp="1"/>
          </p:cNvSpPr>
          <p:nvPr>
            <p:ph type="title"/>
          </p:nvPr>
        </p:nvSpPr>
        <p:spPr>
          <a:xfrm>
            <a:off x="720000" y="535200"/>
            <a:ext cx="7704000" cy="58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5" name="Google Shape;195;p24"/>
          <p:cNvSpPr/>
          <p:nvPr/>
        </p:nvSpPr>
        <p:spPr>
          <a:xfrm rot="10800000" flipH="1">
            <a:off x="-72160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rot="10800000">
            <a:off x="796015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3_1">
    <p:spTree>
      <p:nvGrpSpPr>
        <p:cNvPr id="1" name="Shape 197"/>
        <p:cNvGrpSpPr/>
        <p:nvPr/>
      </p:nvGrpSpPr>
      <p:grpSpPr>
        <a:xfrm>
          <a:off x="0" y="0"/>
          <a:ext cx="0" cy="0"/>
          <a:chOff x="0" y="0"/>
          <a:chExt cx="0" cy="0"/>
        </a:xfrm>
      </p:grpSpPr>
      <p:pic>
        <p:nvPicPr>
          <p:cNvPr id="198" name="Google Shape;198;p25"/>
          <p:cNvPicPr preferRelativeResize="0"/>
          <p:nvPr/>
        </p:nvPicPr>
        <p:blipFill>
          <a:blip r:embed="rId2">
            <a:alphaModFix/>
          </a:blip>
          <a:stretch>
            <a:fillRect/>
          </a:stretch>
        </p:blipFill>
        <p:spPr>
          <a:xfrm>
            <a:off x="0" y="0"/>
            <a:ext cx="9144000" cy="5143503"/>
          </a:xfrm>
          <a:prstGeom prst="rect">
            <a:avLst/>
          </a:prstGeom>
          <a:noFill/>
          <a:ln>
            <a:noFill/>
          </a:ln>
        </p:spPr>
      </p:pic>
      <p:sp>
        <p:nvSpPr>
          <p:cNvPr id="199" name="Google Shape;199;p25"/>
          <p:cNvSpPr txBox="1">
            <a:spLocks noGrp="1"/>
          </p:cNvSpPr>
          <p:nvPr>
            <p:ph type="title"/>
          </p:nvPr>
        </p:nvSpPr>
        <p:spPr>
          <a:xfrm>
            <a:off x="720000" y="535200"/>
            <a:ext cx="7704000" cy="58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0" name="Google Shape;200;p25"/>
          <p:cNvGrpSpPr/>
          <p:nvPr/>
        </p:nvGrpSpPr>
        <p:grpSpPr>
          <a:xfrm>
            <a:off x="715206" y="535194"/>
            <a:ext cx="7708785" cy="422860"/>
            <a:chOff x="715206" y="535194"/>
            <a:chExt cx="7708785" cy="422860"/>
          </a:xfrm>
        </p:grpSpPr>
        <p:grpSp>
          <p:nvGrpSpPr>
            <p:cNvPr id="201" name="Google Shape;201;p25"/>
            <p:cNvGrpSpPr/>
            <p:nvPr/>
          </p:nvGrpSpPr>
          <p:grpSpPr>
            <a:xfrm>
              <a:off x="715206" y="535194"/>
              <a:ext cx="422860" cy="422860"/>
              <a:chOff x="6134199" y="3683140"/>
              <a:chExt cx="1077626" cy="1077626"/>
            </a:xfrm>
          </p:grpSpPr>
          <p:cxnSp>
            <p:nvCxnSpPr>
              <p:cNvPr id="202" name="Google Shape;202;p25"/>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03" name="Google Shape;203;p25"/>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04" name="Google Shape;204;p25"/>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05" name="Google Shape;205;p25"/>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206" name="Google Shape;206;p25"/>
            <p:cNvGrpSpPr/>
            <p:nvPr/>
          </p:nvGrpSpPr>
          <p:grpSpPr>
            <a:xfrm>
              <a:off x="8001131" y="535194"/>
              <a:ext cx="422860" cy="422860"/>
              <a:chOff x="6134199" y="3683140"/>
              <a:chExt cx="1077626" cy="1077626"/>
            </a:xfrm>
          </p:grpSpPr>
          <p:cxnSp>
            <p:nvCxnSpPr>
              <p:cNvPr id="207" name="Google Shape;207;p25"/>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08" name="Google Shape;208;p25"/>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5"/>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25"/>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3_1_1">
    <p:spTree>
      <p:nvGrpSpPr>
        <p:cNvPr id="1" name="Shape 211"/>
        <p:cNvGrpSpPr/>
        <p:nvPr/>
      </p:nvGrpSpPr>
      <p:grpSpPr>
        <a:xfrm>
          <a:off x="0" y="0"/>
          <a:ext cx="0" cy="0"/>
          <a:chOff x="0" y="0"/>
          <a:chExt cx="0" cy="0"/>
        </a:xfrm>
      </p:grpSpPr>
      <p:pic>
        <p:nvPicPr>
          <p:cNvPr id="212" name="Google Shape;212;p26"/>
          <p:cNvPicPr preferRelativeResize="0"/>
          <p:nvPr/>
        </p:nvPicPr>
        <p:blipFill>
          <a:blip r:embed="rId2">
            <a:alphaModFix/>
          </a:blip>
          <a:stretch>
            <a:fillRect/>
          </a:stretch>
        </p:blipFill>
        <p:spPr>
          <a:xfrm>
            <a:off x="0" y="0"/>
            <a:ext cx="9144000" cy="5143503"/>
          </a:xfrm>
          <a:prstGeom prst="rect">
            <a:avLst/>
          </a:prstGeom>
          <a:noFill/>
          <a:ln>
            <a:noFill/>
          </a:ln>
        </p:spPr>
      </p:pic>
      <p:sp>
        <p:nvSpPr>
          <p:cNvPr id="213" name="Google Shape;213;p26"/>
          <p:cNvSpPr txBox="1">
            <a:spLocks noGrp="1"/>
          </p:cNvSpPr>
          <p:nvPr>
            <p:ph type="title"/>
          </p:nvPr>
        </p:nvSpPr>
        <p:spPr>
          <a:xfrm>
            <a:off x="720000" y="535200"/>
            <a:ext cx="7704000" cy="58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4" name="Google Shape;214;p26"/>
          <p:cNvGrpSpPr/>
          <p:nvPr/>
        </p:nvGrpSpPr>
        <p:grpSpPr>
          <a:xfrm>
            <a:off x="715206" y="535194"/>
            <a:ext cx="7708785" cy="422860"/>
            <a:chOff x="715206" y="535194"/>
            <a:chExt cx="7708785" cy="422860"/>
          </a:xfrm>
        </p:grpSpPr>
        <p:grpSp>
          <p:nvGrpSpPr>
            <p:cNvPr id="215" name="Google Shape;215;p26"/>
            <p:cNvGrpSpPr/>
            <p:nvPr/>
          </p:nvGrpSpPr>
          <p:grpSpPr>
            <a:xfrm>
              <a:off x="715206" y="535194"/>
              <a:ext cx="422860" cy="422860"/>
              <a:chOff x="6134199" y="3683140"/>
              <a:chExt cx="1077626" cy="1077626"/>
            </a:xfrm>
          </p:grpSpPr>
          <p:cxnSp>
            <p:nvCxnSpPr>
              <p:cNvPr id="216" name="Google Shape;216;p26"/>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26"/>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18" name="Google Shape;218;p26"/>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19" name="Google Shape;219;p26"/>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220" name="Google Shape;220;p26"/>
            <p:cNvGrpSpPr/>
            <p:nvPr/>
          </p:nvGrpSpPr>
          <p:grpSpPr>
            <a:xfrm>
              <a:off x="8001131" y="535194"/>
              <a:ext cx="422860" cy="422860"/>
              <a:chOff x="6134199" y="3683140"/>
              <a:chExt cx="1077626" cy="1077626"/>
            </a:xfrm>
          </p:grpSpPr>
          <p:cxnSp>
            <p:nvCxnSpPr>
              <p:cNvPr id="221" name="Google Shape;221;p26"/>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26"/>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23" name="Google Shape;223;p26"/>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24" name="Google Shape;224;p26"/>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grpSp>
        <p:nvGrpSpPr>
          <p:cNvPr id="225" name="Google Shape;225;p26"/>
          <p:cNvGrpSpPr/>
          <p:nvPr/>
        </p:nvGrpSpPr>
        <p:grpSpPr>
          <a:xfrm>
            <a:off x="11" y="2934774"/>
            <a:ext cx="1104361" cy="2208721"/>
            <a:chOff x="1644675" y="656075"/>
            <a:chExt cx="365525" cy="731050"/>
          </a:xfrm>
        </p:grpSpPr>
        <p:sp>
          <p:nvSpPr>
            <p:cNvPr id="226" name="Google Shape;226;p26"/>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28"/>
        <p:cNvGrpSpPr/>
        <p:nvPr/>
      </p:nvGrpSpPr>
      <p:grpSpPr>
        <a:xfrm>
          <a:off x="0" y="0"/>
          <a:ext cx="0" cy="0"/>
          <a:chOff x="0" y="0"/>
          <a:chExt cx="0" cy="0"/>
        </a:xfrm>
      </p:grpSpPr>
      <p:pic>
        <p:nvPicPr>
          <p:cNvPr id="229" name="Google Shape;229;p27"/>
          <p:cNvPicPr preferRelativeResize="0"/>
          <p:nvPr/>
        </p:nvPicPr>
        <p:blipFill>
          <a:blip r:embed="rId2">
            <a:alphaModFix/>
          </a:blip>
          <a:stretch>
            <a:fillRect/>
          </a:stretch>
        </p:blipFill>
        <p:spPr>
          <a:xfrm>
            <a:off x="0" y="0"/>
            <a:ext cx="9144000" cy="5143503"/>
          </a:xfrm>
          <a:prstGeom prst="rect">
            <a:avLst/>
          </a:prstGeom>
          <a:noFill/>
          <a:ln>
            <a:noFill/>
          </a:ln>
        </p:spPr>
      </p:pic>
      <p:sp>
        <p:nvSpPr>
          <p:cNvPr id="230" name="Google Shape;230;p27"/>
          <p:cNvSpPr txBox="1">
            <a:spLocks noGrp="1"/>
          </p:cNvSpPr>
          <p:nvPr>
            <p:ph type="title"/>
          </p:nvPr>
        </p:nvSpPr>
        <p:spPr>
          <a:xfrm>
            <a:off x="720000" y="535200"/>
            <a:ext cx="77040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27"/>
          <p:cNvSpPr txBox="1">
            <a:spLocks noGrp="1"/>
          </p:cNvSpPr>
          <p:nvPr>
            <p:ph type="title" idx="2"/>
          </p:nvPr>
        </p:nvSpPr>
        <p:spPr>
          <a:xfrm>
            <a:off x="720000" y="3667789"/>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2" name="Google Shape;232;p27"/>
          <p:cNvSpPr txBox="1">
            <a:spLocks noGrp="1"/>
          </p:cNvSpPr>
          <p:nvPr>
            <p:ph type="subTitle" idx="1"/>
          </p:nvPr>
        </p:nvSpPr>
        <p:spPr>
          <a:xfrm>
            <a:off x="720000" y="4122426"/>
            <a:ext cx="2336400" cy="6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3" name="Google Shape;233;p27"/>
          <p:cNvSpPr txBox="1">
            <a:spLocks noGrp="1"/>
          </p:cNvSpPr>
          <p:nvPr>
            <p:ph type="title" idx="3"/>
          </p:nvPr>
        </p:nvSpPr>
        <p:spPr>
          <a:xfrm>
            <a:off x="3403800" y="3667789"/>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4" name="Google Shape;234;p27"/>
          <p:cNvSpPr txBox="1">
            <a:spLocks noGrp="1"/>
          </p:cNvSpPr>
          <p:nvPr>
            <p:ph type="subTitle" idx="4"/>
          </p:nvPr>
        </p:nvSpPr>
        <p:spPr>
          <a:xfrm>
            <a:off x="3403800" y="4122426"/>
            <a:ext cx="2336400" cy="6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5" name="Google Shape;235;p27"/>
          <p:cNvSpPr txBox="1">
            <a:spLocks noGrp="1"/>
          </p:cNvSpPr>
          <p:nvPr>
            <p:ph type="title" idx="5"/>
          </p:nvPr>
        </p:nvSpPr>
        <p:spPr>
          <a:xfrm>
            <a:off x="6087600" y="3667789"/>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6" name="Google Shape;236;p27"/>
          <p:cNvSpPr txBox="1">
            <a:spLocks noGrp="1"/>
          </p:cNvSpPr>
          <p:nvPr>
            <p:ph type="subTitle" idx="6"/>
          </p:nvPr>
        </p:nvSpPr>
        <p:spPr>
          <a:xfrm>
            <a:off x="6087600" y="4122426"/>
            <a:ext cx="2336400" cy="61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37" name="Google Shape;237;p27"/>
          <p:cNvGrpSpPr/>
          <p:nvPr/>
        </p:nvGrpSpPr>
        <p:grpSpPr>
          <a:xfrm>
            <a:off x="715206" y="535194"/>
            <a:ext cx="7708785" cy="422860"/>
            <a:chOff x="715206" y="535194"/>
            <a:chExt cx="7708785" cy="422860"/>
          </a:xfrm>
        </p:grpSpPr>
        <p:grpSp>
          <p:nvGrpSpPr>
            <p:cNvPr id="238" name="Google Shape;238;p27"/>
            <p:cNvGrpSpPr/>
            <p:nvPr/>
          </p:nvGrpSpPr>
          <p:grpSpPr>
            <a:xfrm>
              <a:off x="715206" y="535194"/>
              <a:ext cx="422860" cy="422860"/>
              <a:chOff x="6134199" y="3683140"/>
              <a:chExt cx="1077626" cy="1077626"/>
            </a:xfrm>
          </p:grpSpPr>
          <p:cxnSp>
            <p:nvCxnSpPr>
              <p:cNvPr id="239" name="Google Shape;239;p27"/>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7"/>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41" name="Google Shape;241;p27"/>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27"/>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243" name="Google Shape;243;p27"/>
            <p:cNvGrpSpPr/>
            <p:nvPr/>
          </p:nvGrpSpPr>
          <p:grpSpPr>
            <a:xfrm>
              <a:off x="8001131" y="535194"/>
              <a:ext cx="422860" cy="422860"/>
              <a:chOff x="6134199" y="3683140"/>
              <a:chExt cx="1077626" cy="1077626"/>
            </a:xfrm>
          </p:grpSpPr>
          <p:cxnSp>
            <p:nvCxnSpPr>
              <p:cNvPr id="244" name="Google Shape;244;p27"/>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27"/>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46" name="Google Shape;246;p27"/>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47" name="Google Shape;247;p27"/>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BLANK_1_1_1_2_2">
    <p:spTree>
      <p:nvGrpSpPr>
        <p:cNvPr id="1" name="Shape 248"/>
        <p:cNvGrpSpPr/>
        <p:nvPr/>
      </p:nvGrpSpPr>
      <p:grpSpPr>
        <a:xfrm>
          <a:off x="0" y="0"/>
          <a:ext cx="0" cy="0"/>
          <a:chOff x="0" y="0"/>
          <a:chExt cx="0" cy="0"/>
        </a:xfrm>
      </p:grpSpPr>
      <p:pic>
        <p:nvPicPr>
          <p:cNvPr id="249" name="Google Shape;249;p28"/>
          <p:cNvPicPr preferRelativeResize="0"/>
          <p:nvPr/>
        </p:nvPicPr>
        <p:blipFill>
          <a:blip r:embed="rId2">
            <a:alphaModFix/>
          </a:blip>
          <a:stretch>
            <a:fillRect/>
          </a:stretch>
        </p:blipFill>
        <p:spPr>
          <a:xfrm>
            <a:off x="0" y="0"/>
            <a:ext cx="9144000" cy="5143503"/>
          </a:xfrm>
          <a:prstGeom prst="rect">
            <a:avLst/>
          </a:prstGeom>
          <a:noFill/>
          <a:ln>
            <a:noFill/>
          </a:ln>
        </p:spPr>
      </p:pic>
      <p:sp>
        <p:nvSpPr>
          <p:cNvPr id="250" name="Google Shape;250;p28"/>
          <p:cNvSpPr txBox="1">
            <a:spLocks noGrp="1"/>
          </p:cNvSpPr>
          <p:nvPr>
            <p:ph type="title"/>
          </p:nvPr>
        </p:nvSpPr>
        <p:spPr>
          <a:xfrm>
            <a:off x="720000" y="535200"/>
            <a:ext cx="7704000" cy="5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1" name="Google Shape;251;p28"/>
          <p:cNvSpPr txBox="1">
            <a:spLocks noGrp="1"/>
          </p:cNvSpPr>
          <p:nvPr>
            <p:ph type="title" idx="2"/>
          </p:nvPr>
        </p:nvSpPr>
        <p:spPr>
          <a:xfrm>
            <a:off x="1185000" y="2059125"/>
            <a:ext cx="201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52" name="Google Shape;252;p28"/>
          <p:cNvSpPr txBox="1">
            <a:spLocks noGrp="1"/>
          </p:cNvSpPr>
          <p:nvPr>
            <p:ph type="subTitle" idx="1"/>
          </p:nvPr>
        </p:nvSpPr>
        <p:spPr>
          <a:xfrm>
            <a:off x="1334125" y="2586825"/>
            <a:ext cx="1718100" cy="12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3" name="Google Shape;253;p28"/>
          <p:cNvSpPr txBox="1">
            <a:spLocks noGrp="1"/>
          </p:cNvSpPr>
          <p:nvPr>
            <p:ph type="title" idx="3"/>
          </p:nvPr>
        </p:nvSpPr>
        <p:spPr>
          <a:xfrm>
            <a:off x="3564000" y="2059125"/>
            <a:ext cx="201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54" name="Google Shape;254;p28"/>
          <p:cNvSpPr txBox="1">
            <a:spLocks noGrp="1"/>
          </p:cNvSpPr>
          <p:nvPr>
            <p:ph type="subTitle" idx="4"/>
          </p:nvPr>
        </p:nvSpPr>
        <p:spPr>
          <a:xfrm>
            <a:off x="3712950" y="2586825"/>
            <a:ext cx="1718100" cy="12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5" name="Google Shape;255;p28"/>
          <p:cNvSpPr txBox="1">
            <a:spLocks noGrp="1"/>
          </p:cNvSpPr>
          <p:nvPr>
            <p:ph type="title" idx="5"/>
          </p:nvPr>
        </p:nvSpPr>
        <p:spPr>
          <a:xfrm>
            <a:off x="5943000" y="2059125"/>
            <a:ext cx="201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56" name="Google Shape;256;p28"/>
          <p:cNvSpPr txBox="1">
            <a:spLocks noGrp="1"/>
          </p:cNvSpPr>
          <p:nvPr>
            <p:ph type="subTitle" idx="6"/>
          </p:nvPr>
        </p:nvSpPr>
        <p:spPr>
          <a:xfrm>
            <a:off x="6091950" y="2586825"/>
            <a:ext cx="1718100" cy="12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57" name="Google Shape;257;p28"/>
          <p:cNvGrpSpPr/>
          <p:nvPr/>
        </p:nvGrpSpPr>
        <p:grpSpPr>
          <a:xfrm flipH="1">
            <a:off x="8039636" y="2934774"/>
            <a:ext cx="1104361" cy="2208721"/>
            <a:chOff x="1644675" y="656075"/>
            <a:chExt cx="365525" cy="731050"/>
          </a:xfrm>
        </p:grpSpPr>
        <p:sp>
          <p:nvSpPr>
            <p:cNvPr id="258" name="Google Shape;258;p28"/>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28"/>
          <p:cNvGrpSpPr/>
          <p:nvPr/>
        </p:nvGrpSpPr>
        <p:grpSpPr>
          <a:xfrm rot="5400000">
            <a:off x="762523" y="-117917"/>
            <a:ext cx="1314852" cy="2238309"/>
            <a:chOff x="2969175" y="4222225"/>
            <a:chExt cx="474950" cy="808550"/>
          </a:xfrm>
        </p:grpSpPr>
        <p:sp>
          <p:nvSpPr>
            <p:cNvPr id="261" name="Google Shape;261;p28"/>
            <p:cNvSpPr/>
            <p:nvPr/>
          </p:nvSpPr>
          <p:spPr>
            <a:xfrm>
              <a:off x="2969175" y="4222225"/>
              <a:ext cx="474950" cy="474975"/>
            </a:xfrm>
            <a:custGeom>
              <a:avLst/>
              <a:gdLst/>
              <a:ahLst/>
              <a:cxnLst/>
              <a:rect l="l" t="t" r="r" b="b"/>
              <a:pathLst>
                <a:path w="18998" h="18999" fill="none" extrusionOk="0">
                  <a:moveTo>
                    <a:pt x="18997" y="9484"/>
                  </a:moveTo>
                  <a:cubicBezTo>
                    <a:pt x="18997" y="14743"/>
                    <a:pt x="14742" y="18998"/>
                    <a:pt x="9484" y="18998"/>
                  </a:cubicBezTo>
                  <a:cubicBezTo>
                    <a:pt x="4256" y="18998"/>
                    <a:pt x="0" y="14743"/>
                    <a:pt x="0" y="9484"/>
                  </a:cubicBezTo>
                  <a:cubicBezTo>
                    <a:pt x="0" y="4256"/>
                    <a:pt x="4256" y="1"/>
                    <a:pt x="9484" y="1"/>
                  </a:cubicBezTo>
                  <a:cubicBezTo>
                    <a:pt x="14742" y="1"/>
                    <a:pt x="18997" y="4256"/>
                    <a:pt x="18997" y="948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2969175" y="4555075"/>
              <a:ext cx="474950" cy="475700"/>
            </a:xfrm>
            <a:custGeom>
              <a:avLst/>
              <a:gdLst/>
              <a:ahLst/>
              <a:cxnLst/>
              <a:rect l="l" t="t" r="r" b="b"/>
              <a:pathLst>
                <a:path w="18998" h="19028" fill="none" extrusionOk="0">
                  <a:moveTo>
                    <a:pt x="18997" y="9514"/>
                  </a:moveTo>
                  <a:cubicBezTo>
                    <a:pt x="18997" y="14772"/>
                    <a:pt x="14742" y="19028"/>
                    <a:pt x="9484" y="19028"/>
                  </a:cubicBezTo>
                  <a:cubicBezTo>
                    <a:pt x="4256" y="19028"/>
                    <a:pt x="0" y="14772"/>
                    <a:pt x="0" y="9514"/>
                  </a:cubicBezTo>
                  <a:cubicBezTo>
                    <a:pt x="0" y="4256"/>
                    <a:pt x="4256" y="0"/>
                    <a:pt x="9484" y="0"/>
                  </a:cubicBezTo>
                  <a:cubicBezTo>
                    <a:pt x="14742" y="0"/>
                    <a:pt x="18997" y="4256"/>
                    <a:pt x="18997" y="951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2">
  <p:cSld name="BLANK_1_1_1_2_1">
    <p:spTree>
      <p:nvGrpSpPr>
        <p:cNvPr id="1" name="Shape 263"/>
        <p:cNvGrpSpPr/>
        <p:nvPr/>
      </p:nvGrpSpPr>
      <p:grpSpPr>
        <a:xfrm>
          <a:off x="0" y="0"/>
          <a:ext cx="0" cy="0"/>
          <a:chOff x="0" y="0"/>
          <a:chExt cx="0" cy="0"/>
        </a:xfrm>
      </p:grpSpPr>
      <p:pic>
        <p:nvPicPr>
          <p:cNvPr id="264" name="Google Shape;264;p29"/>
          <p:cNvPicPr preferRelativeResize="0"/>
          <p:nvPr/>
        </p:nvPicPr>
        <p:blipFill>
          <a:blip r:embed="rId2">
            <a:alphaModFix/>
          </a:blip>
          <a:stretch>
            <a:fillRect/>
          </a:stretch>
        </p:blipFill>
        <p:spPr>
          <a:xfrm>
            <a:off x="0" y="0"/>
            <a:ext cx="9144000" cy="5143503"/>
          </a:xfrm>
          <a:prstGeom prst="rect">
            <a:avLst/>
          </a:prstGeom>
          <a:noFill/>
          <a:ln>
            <a:noFill/>
          </a:ln>
        </p:spPr>
      </p:pic>
      <p:sp>
        <p:nvSpPr>
          <p:cNvPr id="265" name="Google Shape;265;p29"/>
          <p:cNvSpPr txBox="1">
            <a:spLocks noGrp="1"/>
          </p:cNvSpPr>
          <p:nvPr>
            <p:ph type="title"/>
          </p:nvPr>
        </p:nvSpPr>
        <p:spPr>
          <a:xfrm>
            <a:off x="720000" y="535200"/>
            <a:ext cx="7704000" cy="5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6" name="Google Shape;266;p29"/>
          <p:cNvSpPr txBox="1">
            <a:spLocks noGrp="1"/>
          </p:cNvSpPr>
          <p:nvPr>
            <p:ph type="title" idx="2"/>
          </p:nvPr>
        </p:nvSpPr>
        <p:spPr>
          <a:xfrm>
            <a:off x="720000" y="2117710"/>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67" name="Google Shape;267;p29"/>
          <p:cNvSpPr txBox="1">
            <a:spLocks noGrp="1"/>
          </p:cNvSpPr>
          <p:nvPr>
            <p:ph type="subTitle" idx="1"/>
          </p:nvPr>
        </p:nvSpPr>
        <p:spPr>
          <a:xfrm>
            <a:off x="720000" y="2606660"/>
            <a:ext cx="2336400" cy="79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8" name="Google Shape;268;p29"/>
          <p:cNvSpPr txBox="1">
            <a:spLocks noGrp="1"/>
          </p:cNvSpPr>
          <p:nvPr>
            <p:ph type="title" idx="3"/>
          </p:nvPr>
        </p:nvSpPr>
        <p:spPr>
          <a:xfrm>
            <a:off x="3403800" y="2117710"/>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69" name="Google Shape;269;p29"/>
          <p:cNvSpPr txBox="1">
            <a:spLocks noGrp="1"/>
          </p:cNvSpPr>
          <p:nvPr>
            <p:ph type="subTitle" idx="4"/>
          </p:nvPr>
        </p:nvSpPr>
        <p:spPr>
          <a:xfrm>
            <a:off x="3403800" y="2606660"/>
            <a:ext cx="2336400" cy="79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0" name="Google Shape;270;p29"/>
          <p:cNvSpPr txBox="1">
            <a:spLocks noGrp="1"/>
          </p:cNvSpPr>
          <p:nvPr>
            <p:ph type="title" idx="5"/>
          </p:nvPr>
        </p:nvSpPr>
        <p:spPr>
          <a:xfrm>
            <a:off x="6087600" y="2117710"/>
            <a:ext cx="2336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71" name="Google Shape;271;p29"/>
          <p:cNvSpPr txBox="1">
            <a:spLocks noGrp="1"/>
          </p:cNvSpPr>
          <p:nvPr>
            <p:ph type="subTitle" idx="6"/>
          </p:nvPr>
        </p:nvSpPr>
        <p:spPr>
          <a:xfrm>
            <a:off x="6087600" y="2606660"/>
            <a:ext cx="2336400" cy="79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2" name="Google Shape;272;p29"/>
          <p:cNvSpPr/>
          <p:nvPr/>
        </p:nvSpPr>
        <p:spPr>
          <a:xfrm>
            <a:off x="1871910" y="4153450"/>
            <a:ext cx="5383691" cy="449402"/>
          </a:xfrm>
          <a:custGeom>
            <a:avLst/>
            <a:gdLst/>
            <a:ahLst/>
            <a:cxnLst/>
            <a:rect l="l" t="t" r="r" b="b"/>
            <a:pathLst>
              <a:path w="20761" h="1733" fill="none" extrusionOk="0">
                <a:moveTo>
                  <a:pt x="20760" y="1733"/>
                </a:moveTo>
                <a:lnTo>
                  <a:pt x="18693" y="0"/>
                </a:lnTo>
                <a:lnTo>
                  <a:pt x="16627" y="1733"/>
                </a:lnTo>
                <a:lnTo>
                  <a:pt x="14529" y="0"/>
                </a:lnTo>
                <a:lnTo>
                  <a:pt x="12462" y="1733"/>
                </a:lnTo>
                <a:lnTo>
                  <a:pt x="10395" y="0"/>
                </a:lnTo>
                <a:lnTo>
                  <a:pt x="8298" y="1733"/>
                </a:lnTo>
                <a:lnTo>
                  <a:pt x="6231" y="0"/>
                </a:lnTo>
                <a:lnTo>
                  <a:pt x="4164" y="1733"/>
                </a:lnTo>
                <a:lnTo>
                  <a:pt x="2097" y="0"/>
                </a:lnTo>
                <a:lnTo>
                  <a:pt x="0" y="1733"/>
                </a:lnTo>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 name="Google Shape;273;p29"/>
          <p:cNvGrpSpPr/>
          <p:nvPr/>
        </p:nvGrpSpPr>
        <p:grpSpPr>
          <a:xfrm>
            <a:off x="715206" y="535194"/>
            <a:ext cx="7708785" cy="422860"/>
            <a:chOff x="715206" y="535194"/>
            <a:chExt cx="7708785" cy="422860"/>
          </a:xfrm>
        </p:grpSpPr>
        <p:grpSp>
          <p:nvGrpSpPr>
            <p:cNvPr id="274" name="Google Shape;274;p29"/>
            <p:cNvGrpSpPr/>
            <p:nvPr/>
          </p:nvGrpSpPr>
          <p:grpSpPr>
            <a:xfrm>
              <a:off x="715206" y="535194"/>
              <a:ext cx="422860" cy="422860"/>
              <a:chOff x="6134199" y="3683140"/>
              <a:chExt cx="1077626" cy="1077626"/>
            </a:xfrm>
          </p:grpSpPr>
          <p:cxnSp>
            <p:nvCxnSpPr>
              <p:cNvPr id="275" name="Google Shape;275;p29"/>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76" name="Google Shape;276;p29"/>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77" name="Google Shape;277;p29"/>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78" name="Google Shape;278;p29"/>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279" name="Google Shape;279;p29"/>
            <p:cNvGrpSpPr/>
            <p:nvPr/>
          </p:nvGrpSpPr>
          <p:grpSpPr>
            <a:xfrm>
              <a:off x="8001131" y="535194"/>
              <a:ext cx="422860" cy="422860"/>
              <a:chOff x="6134199" y="3683140"/>
              <a:chExt cx="1077626" cy="1077626"/>
            </a:xfrm>
          </p:grpSpPr>
          <p:cxnSp>
            <p:nvCxnSpPr>
              <p:cNvPr id="280" name="Google Shape;280;p29"/>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29"/>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282" name="Google Shape;282;p29"/>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283" name="Google Shape;283;p29"/>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84"/>
        <p:cNvGrpSpPr/>
        <p:nvPr/>
      </p:nvGrpSpPr>
      <p:grpSpPr>
        <a:xfrm>
          <a:off x="0" y="0"/>
          <a:ext cx="0" cy="0"/>
          <a:chOff x="0" y="0"/>
          <a:chExt cx="0" cy="0"/>
        </a:xfrm>
      </p:grpSpPr>
      <p:pic>
        <p:nvPicPr>
          <p:cNvPr id="285" name="Google Shape;285;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6" name="Google Shape;286;p30"/>
          <p:cNvSpPr txBox="1">
            <a:spLocks noGrp="1"/>
          </p:cNvSpPr>
          <p:nvPr>
            <p:ph type="title"/>
          </p:nvPr>
        </p:nvSpPr>
        <p:spPr>
          <a:xfrm>
            <a:off x="724550" y="535200"/>
            <a:ext cx="7704000" cy="58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7" name="Google Shape;287;p30"/>
          <p:cNvSpPr txBox="1">
            <a:spLocks noGrp="1"/>
          </p:cNvSpPr>
          <p:nvPr>
            <p:ph type="title" idx="2"/>
          </p:nvPr>
        </p:nvSpPr>
        <p:spPr>
          <a:xfrm>
            <a:off x="715248" y="1652950"/>
            <a:ext cx="217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88" name="Google Shape;288;p30"/>
          <p:cNvSpPr txBox="1">
            <a:spLocks noGrp="1"/>
          </p:cNvSpPr>
          <p:nvPr>
            <p:ph type="subTitle" idx="1"/>
          </p:nvPr>
        </p:nvSpPr>
        <p:spPr>
          <a:xfrm>
            <a:off x="715200" y="2180651"/>
            <a:ext cx="2170500" cy="80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9" name="Google Shape;289;p30"/>
          <p:cNvSpPr txBox="1">
            <a:spLocks noGrp="1"/>
          </p:cNvSpPr>
          <p:nvPr>
            <p:ph type="title" idx="3"/>
          </p:nvPr>
        </p:nvSpPr>
        <p:spPr>
          <a:xfrm>
            <a:off x="3404048" y="1652950"/>
            <a:ext cx="21705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90" name="Google Shape;290;p30"/>
          <p:cNvSpPr txBox="1">
            <a:spLocks noGrp="1"/>
          </p:cNvSpPr>
          <p:nvPr>
            <p:ph type="subTitle" idx="4"/>
          </p:nvPr>
        </p:nvSpPr>
        <p:spPr>
          <a:xfrm>
            <a:off x="3404050" y="2180651"/>
            <a:ext cx="2170500" cy="80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1" name="Google Shape;291;p30"/>
          <p:cNvSpPr txBox="1">
            <a:spLocks noGrp="1"/>
          </p:cNvSpPr>
          <p:nvPr>
            <p:ph type="title" idx="5"/>
          </p:nvPr>
        </p:nvSpPr>
        <p:spPr>
          <a:xfrm>
            <a:off x="715248" y="3267923"/>
            <a:ext cx="2170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92" name="Google Shape;292;p30"/>
          <p:cNvSpPr txBox="1">
            <a:spLocks noGrp="1"/>
          </p:cNvSpPr>
          <p:nvPr>
            <p:ph type="subTitle" idx="6"/>
          </p:nvPr>
        </p:nvSpPr>
        <p:spPr>
          <a:xfrm>
            <a:off x="715200" y="3795625"/>
            <a:ext cx="2170500" cy="80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3" name="Google Shape;293;p30"/>
          <p:cNvSpPr txBox="1">
            <a:spLocks noGrp="1"/>
          </p:cNvSpPr>
          <p:nvPr>
            <p:ph type="title" idx="7"/>
          </p:nvPr>
        </p:nvSpPr>
        <p:spPr>
          <a:xfrm>
            <a:off x="3404048" y="3267923"/>
            <a:ext cx="2170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94" name="Google Shape;294;p30"/>
          <p:cNvSpPr txBox="1">
            <a:spLocks noGrp="1"/>
          </p:cNvSpPr>
          <p:nvPr>
            <p:ph type="subTitle" idx="8"/>
          </p:nvPr>
        </p:nvSpPr>
        <p:spPr>
          <a:xfrm>
            <a:off x="3404050" y="3795625"/>
            <a:ext cx="2170500" cy="80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95" name="Google Shape;295;p30"/>
          <p:cNvGrpSpPr/>
          <p:nvPr/>
        </p:nvGrpSpPr>
        <p:grpSpPr>
          <a:xfrm flipH="1">
            <a:off x="7324436" y="2394124"/>
            <a:ext cx="1104361" cy="2208721"/>
            <a:chOff x="1644675" y="656075"/>
            <a:chExt cx="365525" cy="731050"/>
          </a:xfrm>
        </p:grpSpPr>
        <p:sp>
          <p:nvSpPr>
            <p:cNvPr id="296" name="Google Shape;296;p30"/>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0"/>
          <p:cNvGrpSpPr/>
          <p:nvPr/>
        </p:nvGrpSpPr>
        <p:grpSpPr>
          <a:xfrm rot="5400000">
            <a:off x="6427421" y="11143"/>
            <a:ext cx="1492245" cy="2540383"/>
            <a:chOff x="2969175" y="4222225"/>
            <a:chExt cx="474950" cy="808550"/>
          </a:xfrm>
        </p:grpSpPr>
        <p:sp>
          <p:nvSpPr>
            <p:cNvPr id="299" name="Google Shape;299;p30"/>
            <p:cNvSpPr/>
            <p:nvPr/>
          </p:nvSpPr>
          <p:spPr>
            <a:xfrm>
              <a:off x="2969175" y="4222225"/>
              <a:ext cx="474950" cy="474975"/>
            </a:xfrm>
            <a:custGeom>
              <a:avLst/>
              <a:gdLst/>
              <a:ahLst/>
              <a:cxnLst/>
              <a:rect l="l" t="t" r="r" b="b"/>
              <a:pathLst>
                <a:path w="18998" h="18999" fill="none" extrusionOk="0">
                  <a:moveTo>
                    <a:pt x="18997" y="9484"/>
                  </a:moveTo>
                  <a:cubicBezTo>
                    <a:pt x="18997" y="14743"/>
                    <a:pt x="14742" y="18998"/>
                    <a:pt x="9484" y="18998"/>
                  </a:cubicBezTo>
                  <a:cubicBezTo>
                    <a:pt x="4256" y="18998"/>
                    <a:pt x="0" y="14743"/>
                    <a:pt x="0" y="9484"/>
                  </a:cubicBezTo>
                  <a:cubicBezTo>
                    <a:pt x="0" y="4256"/>
                    <a:pt x="4256" y="1"/>
                    <a:pt x="9484" y="1"/>
                  </a:cubicBezTo>
                  <a:cubicBezTo>
                    <a:pt x="14742" y="1"/>
                    <a:pt x="18997" y="4256"/>
                    <a:pt x="18997" y="948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2969175" y="4555075"/>
              <a:ext cx="474950" cy="475700"/>
            </a:xfrm>
            <a:custGeom>
              <a:avLst/>
              <a:gdLst/>
              <a:ahLst/>
              <a:cxnLst/>
              <a:rect l="l" t="t" r="r" b="b"/>
              <a:pathLst>
                <a:path w="18998" h="19028" fill="none" extrusionOk="0">
                  <a:moveTo>
                    <a:pt x="18997" y="9514"/>
                  </a:moveTo>
                  <a:cubicBezTo>
                    <a:pt x="18997" y="14772"/>
                    <a:pt x="14742" y="19028"/>
                    <a:pt x="9484" y="19028"/>
                  </a:cubicBezTo>
                  <a:cubicBezTo>
                    <a:pt x="4256" y="19028"/>
                    <a:pt x="0" y="14772"/>
                    <a:pt x="0" y="9514"/>
                  </a:cubicBezTo>
                  <a:cubicBezTo>
                    <a:pt x="0" y="4256"/>
                    <a:pt x="4256" y="0"/>
                    <a:pt x="9484" y="0"/>
                  </a:cubicBezTo>
                  <a:cubicBezTo>
                    <a:pt x="14742" y="0"/>
                    <a:pt x="18997" y="4256"/>
                    <a:pt x="18997" y="951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pic>
        <p:nvPicPr>
          <p:cNvPr id="30" name="Google Shape;30;p4"/>
          <p:cNvPicPr preferRelativeResize="0"/>
          <p:nvPr/>
        </p:nvPicPr>
        <p:blipFill>
          <a:blip r:embed="rId2">
            <a:alphaModFix/>
          </a:blip>
          <a:stretch>
            <a:fillRect/>
          </a:stretch>
        </p:blipFill>
        <p:spPr>
          <a:xfrm>
            <a:off x="0" y="0"/>
            <a:ext cx="9144000" cy="5143503"/>
          </a:xfrm>
          <a:prstGeom prst="rect">
            <a:avLst/>
          </a:prstGeom>
          <a:noFill/>
          <a:ln>
            <a:noFill/>
          </a:ln>
        </p:spPr>
      </p:pic>
      <p:sp>
        <p:nvSpPr>
          <p:cNvPr id="31" name="Google Shape;31;p4"/>
          <p:cNvSpPr txBox="1">
            <a:spLocks noGrp="1"/>
          </p:cNvSpPr>
          <p:nvPr>
            <p:ph type="title"/>
          </p:nvPr>
        </p:nvSpPr>
        <p:spPr>
          <a:xfrm>
            <a:off x="720000" y="543262"/>
            <a:ext cx="7704000" cy="57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143652"/>
            <a:ext cx="7704000" cy="3524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33" name="Google Shape;33;p4"/>
          <p:cNvSpPr/>
          <p:nvPr/>
        </p:nvSpPr>
        <p:spPr>
          <a:xfrm flipH="1">
            <a:off x="8067250" y="4113600"/>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5393548" y="327000"/>
            <a:ext cx="5383691" cy="449402"/>
          </a:xfrm>
          <a:custGeom>
            <a:avLst/>
            <a:gdLst/>
            <a:ahLst/>
            <a:cxnLst/>
            <a:rect l="l" t="t" r="r" b="b"/>
            <a:pathLst>
              <a:path w="20761" h="1733" fill="none" extrusionOk="0">
                <a:moveTo>
                  <a:pt x="20760" y="1733"/>
                </a:moveTo>
                <a:lnTo>
                  <a:pt x="18693" y="0"/>
                </a:lnTo>
                <a:lnTo>
                  <a:pt x="16627" y="1733"/>
                </a:lnTo>
                <a:lnTo>
                  <a:pt x="14529" y="0"/>
                </a:lnTo>
                <a:lnTo>
                  <a:pt x="12462" y="1733"/>
                </a:lnTo>
                <a:lnTo>
                  <a:pt x="10395" y="0"/>
                </a:lnTo>
                <a:lnTo>
                  <a:pt x="8298" y="1733"/>
                </a:lnTo>
                <a:lnTo>
                  <a:pt x="6231" y="0"/>
                </a:lnTo>
                <a:lnTo>
                  <a:pt x="4164" y="1733"/>
                </a:lnTo>
                <a:lnTo>
                  <a:pt x="2097" y="0"/>
                </a:lnTo>
                <a:lnTo>
                  <a:pt x="0" y="1733"/>
                </a:lnTo>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01"/>
        <p:cNvGrpSpPr/>
        <p:nvPr/>
      </p:nvGrpSpPr>
      <p:grpSpPr>
        <a:xfrm>
          <a:off x="0" y="0"/>
          <a:ext cx="0" cy="0"/>
          <a:chOff x="0" y="0"/>
          <a:chExt cx="0" cy="0"/>
        </a:xfrm>
      </p:grpSpPr>
      <p:pic>
        <p:nvPicPr>
          <p:cNvPr id="302" name="Google Shape;302;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3" name="Google Shape;303;p31"/>
          <p:cNvSpPr txBox="1">
            <a:spLocks noGrp="1"/>
          </p:cNvSpPr>
          <p:nvPr>
            <p:ph type="title"/>
          </p:nvPr>
        </p:nvSpPr>
        <p:spPr>
          <a:xfrm>
            <a:off x="720000" y="535200"/>
            <a:ext cx="7704000" cy="5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4" name="Google Shape;304;p31"/>
          <p:cNvSpPr txBox="1">
            <a:spLocks noGrp="1"/>
          </p:cNvSpPr>
          <p:nvPr>
            <p:ph type="title" idx="2"/>
          </p:nvPr>
        </p:nvSpPr>
        <p:spPr>
          <a:xfrm>
            <a:off x="720000" y="1556094"/>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5" name="Google Shape;305;p31"/>
          <p:cNvSpPr txBox="1">
            <a:spLocks noGrp="1"/>
          </p:cNvSpPr>
          <p:nvPr>
            <p:ph type="subTitle" idx="1"/>
          </p:nvPr>
        </p:nvSpPr>
        <p:spPr>
          <a:xfrm>
            <a:off x="908400" y="2078226"/>
            <a:ext cx="1928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6" name="Google Shape;306;p31"/>
          <p:cNvSpPr txBox="1">
            <a:spLocks noGrp="1"/>
          </p:cNvSpPr>
          <p:nvPr>
            <p:ph type="title" idx="3"/>
          </p:nvPr>
        </p:nvSpPr>
        <p:spPr>
          <a:xfrm>
            <a:off x="3419269" y="1556094"/>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7" name="Google Shape;307;p31"/>
          <p:cNvSpPr txBox="1">
            <a:spLocks noGrp="1"/>
          </p:cNvSpPr>
          <p:nvPr>
            <p:ph type="subTitle" idx="4"/>
          </p:nvPr>
        </p:nvSpPr>
        <p:spPr>
          <a:xfrm>
            <a:off x="3558925" y="2078226"/>
            <a:ext cx="2026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8" name="Google Shape;308;p31"/>
          <p:cNvSpPr txBox="1">
            <a:spLocks noGrp="1"/>
          </p:cNvSpPr>
          <p:nvPr>
            <p:ph type="title" idx="5"/>
          </p:nvPr>
        </p:nvSpPr>
        <p:spPr>
          <a:xfrm>
            <a:off x="720000" y="329664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09" name="Google Shape;309;p31"/>
          <p:cNvSpPr txBox="1">
            <a:spLocks noGrp="1"/>
          </p:cNvSpPr>
          <p:nvPr>
            <p:ph type="subTitle" idx="6"/>
          </p:nvPr>
        </p:nvSpPr>
        <p:spPr>
          <a:xfrm>
            <a:off x="859650" y="3818789"/>
            <a:ext cx="2026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0" name="Google Shape;310;p31"/>
          <p:cNvSpPr txBox="1">
            <a:spLocks noGrp="1"/>
          </p:cNvSpPr>
          <p:nvPr>
            <p:ph type="title" idx="7"/>
          </p:nvPr>
        </p:nvSpPr>
        <p:spPr>
          <a:xfrm>
            <a:off x="3419269" y="329664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1" name="Google Shape;311;p31"/>
          <p:cNvSpPr txBox="1">
            <a:spLocks noGrp="1"/>
          </p:cNvSpPr>
          <p:nvPr>
            <p:ph type="subTitle" idx="8"/>
          </p:nvPr>
        </p:nvSpPr>
        <p:spPr>
          <a:xfrm>
            <a:off x="3558925" y="3818789"/>
            <a:ext cx="2026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2" name="Google Shape;312;p31"/>
          <p:cNvSpPr txBox="1">
            <a:spLocks noGrp="1"/>
          </p:cNvSpPr>
          <p:nvPr>
            <p:ph type="title" idx="9"/>
          </p:nvPr>
        </p:nvSpPr>
        <p:spPr>
          <a:xfrm>
            <a:off x="6118545" y="1556094"/>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3" name="Google Shape;313;p31"/>
          <p:cNvSpPr txBox="1">
            <a:spLocks noGrp="1"/>
          </p:cNvSpPr>
          <p:nvPr>
            <p:ph type="subTitle" idx="13"/>
          </p:nvPr>
        </p:nvSpPr>
        <p:spPr>
          <a:xfrm>
            <a:off x="6258225" y="2078226"/>
            <a:ext cx="2026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4" name="Google Shape;314;p31"/>
          <p:cNvSpPr txBox="1">
            <a:spLocks noGrp="1"/>
          </p:cNvSpPr>
          <p:nvPr>
            <p:ph type="title" idx="14"/>
          </p:nvPr>
        </p:nvSpPr>
        <p:spPr>
          <a:xfrm>
            <a:off x="6118545" y="329664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315" name="Google Shape;315;p31"/>
          <p:cNvSpPr txBox="1">
            <a:spLocks noGrp="1"/>
          </p:cNvSpPr>
          <p:nvPr>
            <p:ph type="subTitle" idx="15"/>
          </p:nvPr>
        </p:nvSpPr>
        <p:spPr>
          <a:xfrm>
            <a:off x="6258199" y="3818789"/>
            <a:ext cx="20262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6" name="Google Shape;316;p31"/>
          <p:cNvSpPr/>
          <p:nvPr/>
        </p:nvSpPr>
        <p:spPr>
          <a:xfrm rot="10800000" flipH="1">
            <a:off x="-72160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rot="10800000">
            <a:off x="7960150" y="-756225"/>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18"/>
        <p:cNvGrpSpPr/>
        <p:nvPr/>
      </p:nvGrpSpPr>
      <p:grpSpPr>
        <a:xfrm>
          <a:off x="0" y="0"/>
          <a:ext cx="0" cy="0"/>
          <a:chOff x="0" y="0"/>
          <a:chExt cx="0" cy="0"/>
        </a:xfrm>
      </p:grpSpPr>
      <p:pic>
        <p:nvPicPr>
          <p:cNvPr id="319" name="Google Shape;319;p32"/>
          <p:cNvPicPr preferRelativeResize="0"/>
          <p:nvPr/>
        </p:nvPicPr>
        <p:blipFill>
          <a:blip r:embed="rId2">
            <a:alphaModFix/>
          </a:blip>
          <a:stretch>
            <a:fillRect/>
          </a:stretch>
        </p:blipFill>
        <p:spPr>
          <a:xfrm>
            <a:off x="0" y="0"/>
            <a:ext cx="9144000" cy="5143503"/>
          </a:xfrm>
          <a:prstGeom prst="rect">
            <a:avLst/>
          </a:prstGeom>
          <a:noFill/>
          <a:ln>
            <a:noFill/>
          </a:ln>
        </p:spPr>
      </p:pic>
      <p:sp>
        <p:nvSpPr>
          <p:cNvPr id="320" name="Google Shape;320;p32"/>
          <p:cNvSpPr txBox="1">
            <a:spLocks noGrp="1"/>
          </p:cNvSpPr>
          <p:nvPr>
            <p:ph type="title" hasCustomPrompt="1"/>
          </p:nvPr>
        </p:nvSpPr>
        <p:spPr>
          <a:xfrm>
            <a:off x="983100" y="1665850"/>
            <a:ext cx="20262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1" name="Google Shape;321;p32"/>
          <p:cNvSpPr txBox="1">
            <a:spLocks noGrp="1"/>
          </p:cNvSpPr>
          <p:nvPr>
            <p:ph type="subTitle" idx="1"/>
          </p:nvPr>
        </p:nvSpPr>
        <p:spPr>
          <a:xfrm>
            <a:off x="983100" y="2703050"/>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2" name="Google Shape;322;p32"/>
          <p:cNvSpPr txBox="1">
            <a:spLocks noGrp="1"/>
          </p:cNvSpPr>
          <p:nvPr>
            <p:ph type="title" idx="2" hasCustomPrompt="1"/>
          </p:nvPr>
        </p:nvSpPr>
        <p:spPr>
          <a:xfrm>
            <a:off x="3424800" y="1665850"/>
            <a:ext cx="20262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3" name="Google Shape;323;p32"/>
          <p:cNvSpPr txBox="1">
            <a:spLocks noGrp="1"/>
          </p:cNvSpPr>
          <p:nvPr>
            <p:ph type="subTitle" idx="3"/>
          </p:nvPr>
        </p:nvSpPr>
        <p:spPr>
          <a:xfrm>
            <a:off x="3424750" y="2703050"/>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4" name="Google Shape;324;p32"/>
          <p:cNvSpPr txBox="1">
            <a:spLocks noGrp="1"/>
          </p:cNvSpPr>
          <p:nvPr>
            <p:ph type="title" idx="4" hasCustomPrompt="1"/>
          </p:nvPr>
        </p:nvSpPr>
        <p:spPr>
          <a:xfrm>
            <a:off x="6150550" y="1665850"/>
            <a:ext cx="20262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5" name="Google Shape;325;p32"/>
          <p:cNvSpPr txBox="1">
            <a:spLocks noGrp="1"/>
          </p:cNvSpPr>
          <p:nvPr>
            <p:ph type="subTitle" idx="5"/>
          </p:nvPr>
        </p:nvSpPr>
        <p:spPr>
          <a:xfrm>
            <a:off x="6150550" y="2703050"/>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6" name="Google Shape;326;p32"/>
          <p:cNvSpPr txBox="1">
            <a:spLocks noGrp="1"/>
          </p:cNvSpPr>
          <p:nvPr>
            <p:ph type="title" idx="6"/>
          </p:nvPr>
        </p:nvSpPr>
        <p:spPr>
          <a:xfrm>
            <a:off x="720000" y="535200"/>
            <a:ext cx="7704000" cy="58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27" name="Google Shape;327;p32"/>
          <p:cNvGrpSpPr/>
          <p:nvPr/>
        </p:nvGrpSpPr>
        <p:grpSpPr>
          <a:xfrm>
            <a:off x="-2" y="2713841"/>
            <a:ext cx="9068222" cy="2500500"/>
            <a:chOff x="-2" y="2713841"/>
            <a:chExt cx="9068222" cy="2500500"/>
          </a:xfrm>
        </p:grpSpPr>
        <p:sp>
          <p:nvSpPr>
            <p:cNvPr id="328" name="Google Shape;328;p32"/>
            <p:cNvSpPr/>
            <p:nvPr/>
          </p:nvSpPr>
          <p:spPr>
            <a:xfrm>
              <a:off x="-2" y="4153450"/>
              <a:ext cx="5383691" cy="449402"/>
            </a:xfrm>
            <a:custGeom>
              <a:avLst/>
              <a:gdLst/>
              <a:ahLst/>
              <a:cxnLst/>
              <a:rect l="l" t="t" r="r" b="b"/>
              <a:pathLst>
                <a:path w="20761" h="1733" fill="none" extrusionOk="0">
                  <a:moveTo>
                    <a:pt x="20760" y="1733"/>
                  </a:moveTo>
                  <a:lnTo>
                    <a:pt x="18693" y="0"/>
                  </a:lnTo>
                  <a:lnTo>
                    <a:pt x="16627" y="1733"/>
                  </a:lnTo>
                  <a:lnTo>
                    <a:pt x="14529" y="0"/>
                  </a:lnTo>
                  <a:lnTo>
                    <a:pt x="12462" y="1733"/>
                  </a:lnTo>
                  <a:lnTo>
                    <a:pt x="10395" y="0"/>
                  </a:lnTo>
                  <a:lnTo>
                    <a:pt x="8298" y="1733"/>
                  </a:lnTo>
                  <a:lnTo>
                    <a:pt x="6231" y="0"/>
                  </a:lnTo>
                  <a:lnTo>
                    <a:pt x="4164" y="1733"/>
                  </a:lnTo>
                  <a:lnTo>
                    <a:pt x="2097" y="0"/>
                  </a:lnTo>
                  <a:lnTo>
                    <a:pt x="0" y="1733"/>
                  </a:lnTo>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32"/>
            <p:cNvGrpSpPr/>
            <p:nvPr/>
          </p:nvGrpSpPr>
          <p:grpSpPr>
            <a:xfrm>
              <a:off x="6567719" y="2713841"/>
              <a:ext cx="2500500" cy="2500500"/>
              <a:chOff x="6567719" y="2713841"/>
              <a:chExt cx="2500500" cy="2500500"/>
            </a:xfrm>
          </p:grpSpPr>
          <p:sp>
            <p:nvSpPr>
              <p:cNvPr id="330" name="Google Shape;330;p32"/>
              <p:cNvSpPr/>
              <p:nvPr/>
            </p:nvSpPr>
            <p:spPr>
              <a:xfrm rot="8099588">
                <a:off x="6933909" y="3080030"/>
                <a:ext cx="1768121" cy="1768121"/>
              </a:xfrm>
              <a:prstGeom prst="blockArc">
                <a:avLst>
                  <a:gd name="adj1" fmla="val 10800000"/>
                  <a:gd name="adj2" fmla="val 0"/>
                  <a:gd name="adj3"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rot="8100000">
                <a:off x="7599281" y="3745445"/>
                <a:ext cx="436992" cy="43699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332"/>
        <p:cNvGrpSpPr/>
        <p:nvPr/>
      </p:nvGrpSpPr>
      <p:grpSpPr>
        <a:xfrm>
          <a:off x="0" y="0"/>
          <a:ext cx="0" cy="0"/>
          <a:chOff x="0" y="0"/>
          <a:chExt cx="0" cy="0"/>
        </a:xfrm>
      </p:grpSpPr>
      <p:pic>
        <p:nvPicPr>
          <p:cNvPr id="333" name="Google Shape;333;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4" name="Google Shape;334;p33"/>
          <p:cNvSpPr txBox="1">
            <a:spLocks noGrp="1"/>
          </p:cNvSpPr>
          <p:nvPr>
            <p:ph type="title" hasCustomPrompt="1"/>
          </p:nvPr>
        </p:nvSpPr>
        <p:spPr>
          <a:xfrm>
            <a:off x="999500" y="3030750"/>
            <a:ext cx="2026200" cy="49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35" name="Google Shape;335;p33"/>
          <p:cNvSpPr txBox="1">
            <a:spLocks noGrp="1"/>
          </p:cNvSpPr>
          <p:nvPr>
            <p:ph type="subTitle" idx="1"/>
          </p:nvPr>
        </p:nvSpPr>
        <p:spPr>
          <a:xfrm>
            <a:off x="999500" y="3641588"/>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6" name="Google Shape;336;p33"/>
          <p:cNvSpPr txBox="1">
            <a:spLocks noGrp="1"/>
          </p:cNvSpPr>
          <p:nvPr>
            <p:ph type="title" idx="2" hasCustomPrompt="1"/>
          </p:nvPr>
        </p:nvSpPr>
        <p:spPr>
          <a:xfrm>
            <a:off x="3558900" y="3030750"/>
            <a:ext cx="2026200" cy="49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37" name="Google Shape;337;p33"/>
          <p:cNvSpPr txBox="1">
            <a:spLocks noGrp="1"/>
          </p:cNvSpPr>
          <p:nvPr>
            <p:ph type="subTitle" idx="3"/>
          </p:nvPr>
        </p:nvSpPr>
        <p:spPr>
          <a:xfrm>
            <a:off x="3558900" y="3641588"/>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38" name="Google Shape;338;p33"/>
          <p:cNvSpPr txBox="1">
            <a:spLocks noGrp="1"/>
          </p:cNvSpPr>
          <p:nvPr>
            <p:ph type="title" idx="4" hasCustomPrompt="1"/>
          </p:nvPr>
        </p:nvSpPr>
        <p:spPr>
          <a:xfrm>
            <a:off x="6150550" y="3030750"/>
            <a:ext cx="2026200" cy="49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39" name="Google Shape;339;p33"/>
          <p:cNvSpPr txBox="1">
            <a:spLocks noGrp="1"/>
          </p:cNvSpPr>
          <p:nvPr>
            <p:ph type="subTitle" idx="5"/>
          </p:nvPr>
        </p:nvSpPr>
        <p:spPr>
          <a:xfrm>
            <a:off x="6150550" y="3641588"/>
            <a:ext cx="2026200" cy="73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0" name="Google Shape;340;p33"/>
          <p:cNvSpPr txBox="1">
            <a:spLocks noGrp="1"/>
          </p:cNvSpPr>
          <p:nvPr>
            <p:ph type="title" idx="6"/>
          </p:nvPr>
        </p:nvSpPr>
        <p:spPr>
          <a:xfrm>
            <a:off x="720000" y="535200"/>
            <a:ext cx="7704000" cy="58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41" name="Google Shape;341;p33"/>
          <p:cNvGrpSpPr/>
          <p:nvPr/>
        </p:nvGrpSpPr>
        <p:grpSpPr>
          <a:xfrm>
            <a:off x="715206" y="535194"/>
            <a:ext cx="7708785" cy="422860"/>
            <a:chOff x="715206" y="535194"/>
            <a:chExt cx="7708785" cy="422860"/>
          </a:xfrm>
        </p:grpSpPr>
        <p:grpSp>
          <p:nvGrpSpPr>
            <p:cNvPr id="342" name="Google Shape;342;p33"/>
            <p:cNvGrpSpPr/>
            <p:nvPr/>
          </p:nvGrpSpPr>
          <p:grpSpPr>
            <a:xfrm>
              <a:off x="715206" y="535194"/>
              <a:ext cx="422860" cy="422860"/>
              <a:chOff x="6134199" y="3683140"/>
              <a:chExt cx="1077626" cy="1077626"/>
            </a:xfrm>
          </p:grpSpPr>
          <p:cxnSp>
            <p:nvCxnSpPr>
              <p:cNvPr id="343" name="Google Shape;343;p33"/>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44" name="Google Shape;344;p33"/>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45" name="Google Shape;345;p33"/>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346" name="Google Shape;346;p33"/>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347" name="Google Shape;347;p33"/>
            <p:cNvGrpSpPr/>
            <p:nvPr/>
          </p:nvGrpSpPr>
          <p:grpSpPr>
            <a:xfrm>
              <a:off x="8001131" y="535194"/>
              <a:ext cx="422860" cy="422860"/>
              <a:chOff x="6134199" y="3683140"/>
              <a:chExt cx="1077626" cy="1077626"/>
            </a:xfrm>
          </p:grpSpPr>
          <p:cxnSp>
            <p:nvCxnSpPr>
              <p:cNvPr id="348" name="Google Shape;348;p33"/>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49" name="Google Shape;349;p33"/>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50" name="Google Shape;350;p33"/>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33"/>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52"/>
        <p:cNvGrpSpPr/>
        <p:nvPr/>
      </p:nvGrpSpPr>
      <p:grpSpPr>
        <a:xfrm>
          <a:off x="0" y="0"/>
          <a:ext cx="0" cy="0"/>
          <a:chOff x="0" y="0"/>
          <a:chExt cx="0" cy="0"/>
        </a:xfrm>
      </p:grpSpPr>
      <p:pic>
        <p:nvPicPr>
          <p:cNvPr id="353" name="Google Shape;353;p34"/>
          <p:cNvPicPr preferRelativeResize="0"/>
          <p:nvPr/>
        </p:nvPicPr>
        <p:blipFill>
          <a:blip r:embed="rId2">
            <a:alphaModFix/>
          </a:blip>
          <a:stretch>
            <a:fillRect/>
          </a:stretch>
        </p:blipFill>
        <p:spPr>
          <a:xfrm>
            <a:off x="0" y="0"/>
            <a:ext cx="9144000" cy="5143503"/>
          </a:xfrm>
          <a:prstGeom prst="rect">
            <a:avLst/>
          </a:prstGeom>
          <a:noFill/>
          <a:ln>
            <a:noFill/>
          </a:ln>
        </p:spPr>
      </p:pic>
      <p:sp>
        <p:nvSpPr>
          <p:cNvPr id="354" name="Google Shape;354;p34"/>
          <p:cNvSpPr txBox="1">
            <a:spLocks noGrp="1"/>
          </p:cNvSpPr>
          <p:nvPr>
            <p:ph type="ctrTitle"/>
          </p:nvPr>
        </p:nvSpPr>
        <p:spPr>
          <a:xfrm>
            <a:off x="2115900" y="511014"/>
            <a:ext cx="4912200" cy="109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5" name="Google Shape;355;p34"/>
          <p:cNvSpPr txBox="1">
            <a:spLocks noGrp="1"/>
          </p:cNvSpPr>
          <p:nvPr>
            <p:ph type="subTitle" idx="1"/>
          </p:nvPr>
        </p:nvSpPr>
        <p:spPr>
          <a:xfrm>
            <a:off x="2780300" y="1633055"/>
            <a:ext cx="3583500" cy="12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34"/>
          <p:cNvSpPr txBox="1"/>
          <p:nvPr/>
        </p:nvSpPr>
        <p:spPr>
          <a:xfrm>
            <a:off x="2056175" y="3737025"/>
            <a:ext cx="4991400" cy="55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Anaheim"/>
                <a:ea typeface="Anaheim"/>
                <a:cs typeface="Anaheim"/>
                <a:sym typeface="Anaheim"/>
              </a:rPr>
              <a:t>CREDITS: This presentation template was created by Slidesgo, including icons by Flaticon and infographics &amp; images by Freepik</a:t>
            </a:r>
            <a:endParaRPr sz="1200">
              <a:solidFill>
                <a:schemeClr val="dk1"/>
              </a:solidFill>
              <a:latin typeface="Anaheim"/>
              <a:ea typeface="Anaheim"/>
              <a:cs typeface="Anaheim"/>
              <a:sym typeface="Anaheim"/>
            </a:endParaRPr>
          </a:p>
        </p:txBody>
      </p:sp>
      <p:sp>
        <p:nvSpPr>
          <p:cNvPr id="357" name="Google Shape;357;p34"/>
          <p:cNvSpPr/>
          <p:nvPr/>
        </p:nvSpPr>
        <p:spPr>
          <a:xfrm>
            <a:off x="-1648418" y="-1385837"/>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34"/>
          <p:cNvGrpSpPr/>
          <p:nvPr/>
        </p:nvGrpSpPr>
        <p:grpSpPr>
          <a:xfrm rot="5400000">
            <a:off x="6742863" y="1852651"/>
            <a:ext cx="2248051" cy="1123802"/>
            <a:chOff x="772803" y="1500262"/>
            <a:chExt cx="1735544" cy="867600"/>
          </a:xfrm>
        </p:grpSpPr>
        <p:sp>
          <p:nvSpPr>
            <p:cNvPr id="359" name="Google Shape;359;p34"/>
            <p:cNvSpPr/>
            <p:nvPr/>
          </p:nvSpPr>
          <p:spPr>
            <a:xfrm rot="2700000">
              <a:off x="89986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rot="2700000">
              <a:off x="118917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rot="2700000">
              <a:off x="1478490"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rot="2700000">
              <a:off x="1767805" y="1627319"/>
              <a:ext cx="613486" cy="613486"/>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63"/>
        <p:cNvGrpSpPr/>
        <p:nvPr/>
      </p:nvGrpSpPr>
      <p:grpSpPr>
        <a:xfrm>
          <a:off x="0" y="0"/>
          <a:ext cx="0" cy="0"/>
          <a:chOff x="0" y="0"/>
          <a:chExt cx="0" cy="0"/>
        </a:xfrm>
      </p:grpSpPr>
      <p:pic>
        <p:nvPicPr>
          <p:cNvPr id="364" name="Google Shape;364;p35"/>
          <p:cNvPicPr preferRelativeResize="0"/>
          <p:nvPr/>
        </p:nvPicPr>
        <p:blipFill>
          <a:blip r:embed="rId2">
            <a:alphaModFix/>
          </a:blip>
          <a:stretch>
            <a:fillRect/>
          </a:stretch>
        </p:blipFill>
        <p:spPr>
          <a:xfrm>
            <a:off x="0" y="0"/>
            <a:ext cx="9144000" cy="514350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65"/>
        <p:cNvGrpSpPr/>
        <p:nvPr/>
      </p:nvGrpSpPr>
      <p:grpSpPr>
        <a:xfrm>
          <a:off x="0" y="0"/>
          <a:ext cx="0" cy="0"/>
          <a:chOff x="0" y="0"/>
          <a:chExt cx="0" cy="0"/>
        </a:xfrm>
      </p:grpSpPr>
      <p:pic>
        <p:nvPicPr>
          <p:cNvPr id="366" name="Google Shape;366;p36"/>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367"/>
        <p:cNvGrpSpPr/>
        <p:nvPr/>
      </p:nvGrpSpPr>
      <p:grpSpPr>
        <a:xfrm>
          <a:off x="0" y="0"/>
          <a:ext cx="0" cy="0"/>
          <a:chOff x="0" y="0"/>
          <a:chExt cx="0" cy="0"/>
        </a:xfrm>
      </p:grpSpPr>
      <p:grpSp>
        <p:nvGrpSpPr>
          <p:cNvPr id="368" name="Google Shape;368;p37"/>
          <p:cNvGrpSpPr/>
          <p:nvPr/>
        </p:nvGrpSpPr>
        <p:grpSpPr>
          <a:xfrm>
            <a:off x="-721600" y="-1385837"/>
            <a:ext cx="11371807" cy="7303938"/>
            <a:chOff x="-721600" y="-1385837"/>
            <a:chExt cx="11371807" cy="7303938"/>
          </a:xfrm>
        </p:grpSpPr>
        <p:pic>
          <p:nvPicPr>
            <p:cNvPr id="369" name="Google Shape;369;p37"/>
            <p:cNvPicPr preferRelativeResize="0"/>
            <p:nvPr/>
          </p:nvPicPr>
          <p:blipFill>
            <a:blip r:embed="rId2">
              <a:alphaModFix/>
            </a:blip>
            <a:stretch>
              <a:fillRect/>
            </a:stretch>
          </p:blipFill>
          <p:spPr>
            <a:xfrm>
              <a:off x="0" y="0"/>
              <a:ext cx="9144000" cy="5143503"/>
            </a:xfrm>
            <a:prstGeom prst="rect">
              <a:avLst/>
            </a:prstGeom>
            <a:noFill/>
            <a:ln>
              <a:noFill/>
            </a:ln>
          </p:spPr>
        </p:pic>
        <p:sp>
          <p:nvSpPr>
            <p:cNvPr id="370" name="Google Shape;370;p37"/>
            <p:cNvSpPr/>
            <p:nvPr/>
          </p:nvSpPr>
          <p:spPr>
            <a:xfrm>
              <a:off x="-721600" y="4083300"/>
              <a:ext cx="1834800" cy="18348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7"/>
            <p:cNvSpPr/>
            <p:nvPr/>
          </p:nvSpPr>
          <p:spPr>
            <a:xfrm>
              <a:off x="6455607" y="-1385837"/>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37"/>
            <p:cNvGrpSpPr/>
            <p:nvPr/>
          </p:nvGrpSpPr>
          <p:grpSpPr>
            <a:xfrm>
              <a:off x="195806" y="211113"/>
              <a:ext cx="2534086" cy="1267043"/>
              <a:chOff x="6693600" y="3772488"/>
              <a:chExt cx="1735200" cy="867600"/>
            </a:xfrm>
          </p:grpSpPr>
          <p:sp>
            <p:nvSpPr>
              <p:cNvPr id="373" name="Google Shape;373;p37"/>
              <p:cNvSpPr/>
              <p:nvPr/>
            </p:nvSpPr>
            <p:spPr>
              <a:xfrm>
                <a:off x="66936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7"/>
              <p:cNvSpPr/>
              <p:nvPr/>
            </p:nvSpPr>
            <p:spPr>
              <a:xfrm>
                <a:off x="69055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7"/>
              <p:cNvSpPr/>
              <p:nvPr/>
            </p:nvSpPr>
            <p:spPr>
              <a:xfrm>
                <a:off x="71174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7"/>
              <p:cNvSpPr/>
              <p:nvPr/>
            </p:nvSpPr>
            <p:spPr>
              <a:xfrm>
                <a:off x="73293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7"/>
              <p:cNvSpPr/>
              <p:nvPr/>
            </p:nvSpPr>
            <p:spPr>
              <a:xfrm>
                <a:off x="7561200" y="3772488"/>
                <a:ext cx="867600" cy="867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3">
  <p:cSld name="BLANK_1_1_1_1_1_1_1_1_1_1">
    <p:spTree>
      <p:nvGrpSpPr>
        <p:cNvPr id="1" name="Shape 378"/>
        <p:cNvGrpSpPr/>
        <p:nvPr/>
      </p:nvGrpSpPr>
      <p:grpSpPr>
        <a:xfrm>
          <a:off x="0" y="0"/>
          <a:ext cx="0" cy="0"/>
          <a:chOff x="0" y="0"/>
          <a:chExt cx="0" cy="0"/>
        </a:xfrm>
      </p:grpSpPr>
      <p:pic>
        <p:nvPicPr>
          <p:cNvPr id="379" name="Google Shape;379;p38"/>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80" name="Google Shape;380;p38"/>
          <p:cNvGrpSpPr/>
          <p:nvPr/>
        </p:nvGrpSpPr>
        <p:grpSpPr>
          <a:xfrm>
            <a:off x="300795" y="343811"/>
            <a:ext cx="8843202" cy="4799684"/>
            <a:chOff x="300795" y="343811"/>
            <a:chExt cx="8843202" cy="4799684"/>
          </a:xfrm>
        </p:grpSpPr>
        <p:grpSp>
          <p:nvGrpSpPr>
            <p:cNvPr id="381" name="Google Shape;381;p38"/>
            <p:cNvGrpSpPr/>
            <p:nvPr/>
          </p:nvGrpSpPr>
          <p:grpSpPr>
            <a:xfrm flipH="1">
              <a:off x="8039636" y="2934774"/>
              <a:ext cx="1104361" cy="2208721"/>
              <a:chOff x="1644675" y="656075"/>
              <a:chExt cx="365525" cy="731050"/>
            </a:xfrm>
          </p:grpSpPr>
          <p:sp>
            <p:nvSpPr>
              <p:cNvPr id="382" name="Google Shape;382;p38"/>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38"/>
            <p:cNvGrpSpPr/>
            <p:nvPr/>
          </p:nvGrpSpPr>
          <p:grpSpPr>
            <a:xfrm rot="5400000">
              <a:off x="762523" y="-117917"/>
              <a:ext cx="1314852" cy="2238309"/>
              <a:chOff x="2969175" y="4222225"/>
              <a:chExt cx="474950" cy="808550"/>
            </a:xfrm>
          </p:grpSpPr>
          <p:sp>
            <p:nvSpPr>
              <p:cNvPr id="385" name="Google Shape;385;p38"/>
              <p:cNvSpPr/>
              <p:nvPr/>
            </p:nvSpPr>
            <p:spPr>
              <a:xfrm>
                <a:off x="2969175" y="4222225"/>
                <a:ext cx="474950" cy="474975"/>
              </a:xfrm>
              <a:custGeom>
                <a:avLst/>
                <a:gdLst/>
                <a:ahLst/>
                <a:cxnLst/>
                <a:rect l="l" t="t" r="r" b="b"/>
                <a:pathLst>
                  <a:path w="18998" h="18999" fill="none" extrusionOk="0">
                    <a:moveTo>
                      <a:pt x="18997" y="9484"/>
                    </a:moveTo>
                    <a:cubicBezTo>
                      <a:pt x="18997" y="14743"/>
                      <a:pt x="14742" y="18998"/>
                      <a:pt x="9484" y="18998"/>
                    </a:cubicBezTo>
                    <a:cubicBezTo>
                      <a:pt x="4256" y="18998"/>
                      <a:pt x="0" y="14743"/>
                      <a:pt x="0" y="9484"/>
                    </a:cubicBezTo>
                    <a:cubicBezTo>
                      <a:pt x="0" y="4256"/>
                      <a:pt x="4256" y="1"/>
                      <a:pt x="9484" y="1"/>
                    </a:cubicBezTo>
                    <a:cubicBezTo>
                      <a:pt x="14742" y="1"/>
                      <a:pt x="18997" y="4256"/>
                      <a:pt x="18997" y="948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a:off x="2969175" y="4555075"/>
                <a:ext cx="474950" cy="475700"/>
              </a:xfrm>
              <a:custGeom>
                <a:avLst/>
                <a:gdLst/>
                <a:ahLst/>
                <a:cxnLst/>
                <a:rect l="l" t="t" r="r" b="b"/>
                <a:pathLst>
                  <a:path w="18998" h="19028" fill="none" extrusionOk="0">
                    <a:moveTo>
                      <a:pt x="18997" y="9514"/>
                    </a:moveTo>
                    <a:cubicBezTo>
                      <a:pt x="18997" y="14772"/>
                      <a:pt x="14742" y="19028"/>
                      <a:pt x="9484" y="19028"/>
                    </a:cubicBezTo>
                    <a:cubicBezTo>
                      <a:pt x="4256" y="19028"/>
                      <a:pt x="0" y="14772"/>
                      <a:pt x="0" y="9514"/>
                    </a:cubicBezTo>
                    <a:cubicBezTo>
                      <a:pt x="0" y="4256"/>
                      <a:pt x="4256" y="0"/>
                      <a:pt x="9484" y="0"/>
                    </a:cubicBezTo>
                    <a:cubicBezTo>
                      <a:pt x="14742" y="0"/>
                      <a:pt x="18997" y="4256"/>
                      <a:pt x="18997" y="9514"/>
                    </a:cubicBez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pic>
        <p:nvPicPr>
          <p:cNvPr id="36" name="Google Shape;36;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 name="Google Shape;37;p5"/>
          <p:cNvSpPr txBox="1">
            <a:spLocks noGrp="1"/>
          </p:cNvSpPr>
          <p:nvPr>
            <p:ph type="subTitle" idx="1"/>
          </p:nvPr>
        </p:nvSpPr>
        <p:spPr>
          <a:xfrm>
            <a:off x="715200" y="2733375"/>
            <a:ext cx="2816700" cy="534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000"/>
              <a:buFont typeface="Playfair Display SemiBold"/>
              <a:buNone/>
              <a:defRPr sz="2000">
                <a:solidFill>
                  <a:schemeClr val="dk1"/>
                </a:solidFill>
                <a:latin typeface="Abril Fatface"/>
                <a:ea typeface="Abril Fatface"/>
                <a:cs typeface="Abril Fatface"/>
                <a:sym typeface="Abril Fatface"/>
              </a:defRPr>
            </a:lvl1pPr>
            <a:lvl2pPr lvl="1"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2pPr>
            <a:lvl3pPr lvl="2"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3pPr>
            <a:lvl4pPr lvl="3"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4pPr>
            <a:lvl5pPr lvl="4"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5pPr>
            <a:lvl6pPr lvl="5"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6pPr>
            <a:lvl7pPr lvl="6"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7pPr>
            <a:lvl8pPr lvl="7" algn="ctr">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8pPr>
            <a:lvl9pPr lvl="8" algn="ctr">
              <a:lnSpc>
                <a:spcPct val="100000"/>
              </a:lnSpc>
              <a:spcBef>
                <a:spcPts val="1600"/>
              </a:spcBef>
              <a:spcAft>
                <a:spcPts val="160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9pPr>
          </a:lstStyle>
          <a:p>
            <a:endParaRPr/>
          </a:p>
        </p:txBody>
      </p:sp>
      <p:sp>
        <p:nvSpPr>
          <p:cNvPr id="38" name="Google Shape;38;p5"/>
          <p:cNvSpPr txBox="1">
            <a:spLocks noGrp="1"/>
          </p:cNvSpPr>
          <p:nvPr>
            <p:ph type="subTitle" idx="2"/>
          </p:nvPr>
        </p:nvSpPr>
        <p:spPr>
          <a:xfrm>
            <a:off x="5607250" y="2733375"/>
            <a:ext cx="2816700" cy="53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000"/>
              <a:buFont typeface="Playfair Display SemiBold"/>
              <a:buNone/>
              <a:defRPr sz="2000">
                <a:solidFill>
                  <a:schemeClr val="dk1"/>
                </a:solidFill>
                <a:latin typeface="Abril Fatface"/>
                <a:ea typeface="Abril Fatface"/>
                <a:cs typeface="Abril Fatface"/>
                <a:sym typeface="Abril Fatface"/>
              </a:defRPr>
            </a:lvl1pPr>
            <a:lvl2pPr lvl="1"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2pPr>
            <a:lvl3pPr lvl="2"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3pPr>
            <a:lvl4pPr lvl="3"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4pPr>
            <a:lvl5pPr lvl="4"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5pPr>
            <a:lvl6pPr lvl="5"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6pPr>
            <a:lvl7pPr lvl="6"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7pPr>
            <a:lvl8pPr lvl="7" algn="ctr" rtl="0">
              <a:lnSpc>
                <a:spcPct val="100000"/>
              </a:lnSpc>
              <a:spcBef>
                <a:spcPts val="1600"/>
              </a:spcBef>
              <a:spcAft>
                <a:spcPts val="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8pPr>
            <a:lvl9pPr lvl="8" algn="ctr" rtl="0">
              <a:lnSpc>
                <a:spcPct val="100000"/>
              </a:lnSpc>
              <a:spcBef>
                <a:spcPts val="1600"/>
              </a:spcBef>
              <a:spcAft>
                <a:spcPts val="1600"/>
              </a:spcAft>
              <a:buClr>
                <a:schemeClr val="dk1"/>
              </a:buClr>
              <a:buSzPts val="2000"/>
              <a:buFont typeface="Playfair Display SemiBold"/>
              <a:buNone/>
              <a:defRPr sz="2000">
                <a:solidFill>
                  <a:schemeClr val="dk1"/>
                </a:solidFill>
                <a:latin typeface="Playfair Display SemiBold"/>
                <a:ea typeface="Playfair Display SemiBold"/>
                <a:cs typeface="Playfair Display SemiBold"/>
                <a:sym typeface="Playfair Display SemiBold"/>
              </a:defRPr>
            </a:lvl9pPr>
          </a:lstStyle>
          <a:p>
            <a:endParaRPr/>
          </a:p>
        </p:txBody>
      </p:sp>
      <p:sp>
        <p:nvSpPr>
          <p:cNvPr id="39" name="Google Shape;39;p5"/>
          <p:cNvSpPr txBox="1">
            <a:spLocks noGrp="1"/>
          </p:cNvSpPr>
          <p:nvPr>
            <p:ph type="subTitle" idx="3"/>
          </p:nvPr>
        </p:nvSpPr>
        <p:spPr>
          <a:xfrm>
            <a:off x="715200" y="3083626"/>
            <a:ext cx="28167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 name="Google Shape;40;p5"/>
          <p:cNvSpPr txBox="1">
            <a:spLocks noGrp="1"/>
          </p:cNvSpPr>
          <p:nvPr>
            <p:ph type="subTitle" idx="4"/>
          </p:nvPr>
        </p:nvSpPr>
        <p:spPr>
          <a:xfrm>
            <a:off x="5607250" y="3083626"/>
            <a:ext cx="2816700" cy="9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 name="Google Shape;41;p5"/>
          <p:cNvSpPr txBox="1">
            <a:spLocks noGrp="1"/>
          </p:cNvSpPr>
          <p:nvPr>
            <p:ph type="title"/>
          </p:nvPr>
        </p:nvSpPr>
        <p:spPr>
          <a:xfrm>
            <a:off x="720000" y="535200"/>
            <a:ext cx="77040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 name="Google Shape;42;p5"/>
          <p:cNvSpPr/>
          <p:nvPr/>
        </p:nvSpPr>
        <p:spPr>
          <a:xfrm>
            <a:off x="3304700" y="1908125"/>
            <a:ext cx="2509500" cy="33129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rot="5400000">
            <a:off x="-1305975" y="-1307604"/>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rot="-5400000" flipH="1">
            <a:off x="7587400" y="-1307604"/>
            <a:ext cx="2816700" cy="2816700"/>
          </a:xfrm>
          <a:prstGeom prst="arc">
            <a:avLst>
              <a:gd name="adj1" fmla="val 16200000"/>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pic>
        <p:nvPicPr>
          <p:cNvPr id="46" name="Google Shape;46;p6"/>
          <p:cNvPicPr preferRelativeResize="0"/>
          <p:nvPr/>
        </p:nvPicPr>
        <p:blipFill>
          <a:blip r:embed="rId2">
            <a:alphaModFix/>
          </a:blip>
          <a:stretch>
            <a:fillRect/>
          </a:stretch>
        </p:blipFill>
        <p:spPr>
          <a:xfrm>
            <a:off x="0" y="0"/>
            <a:ext cx="9144000" cy="5143503"/>
          </a:xfrm>
          <a:prstGeom prst="rect">
            <a:avLst/>
          </a:prstGeom>
          <a:noFill/>
          <a:ln>
            <a:noFill/>
          </a:ln>
        </p:spPr>
      </p:pic>
      <p:sp>
        <p:nvSpPr>
          <p:cNvPr id="47" name="Google Shape;47;p6"/>
          <p:cNvSpPr txBox="1">
            <a:spLocks noGrp="1"/>
          </p:cNvSpPr>
          <p:nvPr>
            <p:ph type="title"/>
          </p:nvPr>
        </p:nvSpPr>
        <p:spPr>
          <a:xfrm>
            <a:off x="720000" y="535200"/>
            <a:ext cx="77040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6"/>
          <p:cNvSpPr/>
          <p:nvPr/>
        </p:nvSpPr>
        <p:spPr>
          <a:xfrm rot="-5400000">
            <a:off x="4382100" y="554650"/>
            <a:ext cx="379800" cy="7716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a:off x="-2683877" y="519550"/>
            <a:ext cx="5383691" cy="449402"/>
          </a:xfrm>
          <a:custGeom>
            <a:avLst/>
            <a:gdLst/>
            <a:ahLst/>
            <a:cxnLst/>
            <a:rect l="l" t="t" r="r" b="b"/>
            <a:pathLst>
              <a:path w="20761" h="1733" fill="none" extrusionOk="0">
                <a:moveTo>
                  <a:pt x="20760" y="1733"/>
                </a:moveTo>
                <a:lnTo>
                  <a:pt x="18693" y="0"/>
                </a:lnTo>
                <a:lnTo>
                  <a:pt x="16627" y="1733"/>
                </a:lnTo>
                <a:lnTo>
                  <a:pt x="14529" y="0"/>
                </a:lnTo>
                <a:lnTo>
                  <a:pt x="12462" y="1733"/>
                </a:lnTo>
                <a:lnTo>
                  <a:pt x="10395" y="0"/>
                </a:lnTo>
                <a:lnTo>
                  <a:pt x="8298" y="1733"/>
                </a:lnTo>
                <a:lnTo>
                  <a:pt x="6231" y="0"/>
                </a:lnTo>
                <a:lnTo>
                  <a:pt x="4164" y="1733"/>
                </a:lnTo>
                <a:lnTo>
                  <a:pt x="2097" y="0"/>
                </a:lnTo>
                <a:lnTo>
                  <a:pt x="0" y="1733"/>
                </a:lnTo>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6"/>
          <p:cNvGrpSpPr/>
          <p:nvPr/>
        </p:nvGrpSpPr>
        <p:grpSpPr>
          <a:xfrm>
            <a:off x="8063120" y="597099"/>
            <a:ext cx="299025" cy="299009"/>
            <a:chOff x="6292173" y="3840900"/>
            <a:chExt cx="762040" cy="762000"/>
          </a:xfrm>
        </p:grpSpPr>
        <p:cxnSp>
          <p:nvCxnSpPr>
            <p:cNvPr id="51" name="Google Shape;51;p6"/>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6"/>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pic>
        <p:nvPicPr>
          <p:cNvPr id="54" name="Google Shape;5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7"/>
          <p:cNvSpPr txBox="1">
            <a:spLocks noGrp="1"/>
          </p:cNvSpPr>
          <p:nvPr>
            <p:ph type="title"/>
          </p:nvPr>
        </p:nvSpPr>
        <p:spPr>
          <a:xfrm>
            <a:off x="720000" y="535200"/>
            <a:ext cx="7704000" cy="587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 name="Google Shape;56;p7"/>
          <p:cNvSpPr txBox="1">
            <a:spLocks noGrp="1"/>
          </p:cNvSpPr>
          <p:nvPr>
            <p:ph type="subTitle" idx="1"/>
          </p:nvPr>
        </p:nvSpPr>
        <p:spPr>
          <a:xfrm>
            <a:off x="720000" y="1620450"/>
            <a:ext cx="5213700" cy="230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Char char="●"/>
              <a:defRPr sz="1400"/>
            </a:lvl1pPr>
            <a:lvl2pPr lvl="1" algn="ctr" rtl="0">
              <a:lnSpc>
                <a:spcPct val="100000"/>
              </a:lnSpc>
              <a:spcBef>
                <a:spcPts val="160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57" name="Google Shape;57;p7"/>
          <p:cNvSpPr/>
          <p:nvPr/>
        </p:nvSpPr>
        <p:spPr>
          <a:xfrm>
            <a:off x="6558982" y="-1562112"/>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rot="-5400000">
            <a:off x="5155050" y="-212000"/>
            <a:ext cx="379800" cy="9249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pic>
        <p:nvPicPr>
          <p:cNvPr id="60" name="Google Shape;6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61" name="Google Shape;61;p8"/>
          <p:cNvSpPr txBox="1">
            <a:spLocks noGrp="1"/>
          </p:cNvSpPr>
          <p:nvPr>
            <p:ph type="title"/>
          </p:nvPr>
        </p:nvSpPr>
        <p:spPr>
          <a:xfrm>
            <a:off x="1896300" y="935175"/>
            <a:ext cx="5351400" cy="3273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9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2" name="Google Shape;62;p8"/>
          <p:cNvGrpSpPr/>
          <p:nvPr/>
        </p:nvGrpSpPr>
        <p:grpSpPr>
          <a:xfrm>
            <a:off x="11" y="2934774"/>
            <a:ext cx="1104361" cy="2208721"/>
            <a:chOff x="1644675" y="656075"/>
            <a:chExt cx="365525" cy="731050"/>
          </a:xfrm>
        </p:grpSpPr>
        <p:sp>
          <p:nvSpPr>
            <p:cNvPr id="63" name="Google Shape;63;p8"/>
            <p:cNvSpPr/>
            <p:nvPr/>
          </p:nvSpPr>
          <p:spPr>
            <a:xfrm>
              <a:off x="1644675" y="656075"/>
              <a:ext cx="365525" cy="365525"/>
            </a:xfrm>
            <a:custGeom>
              <a:avLst/>
              <a:gdLst/>
              <a:ahLst/>
              <a:cxnLst/>
              <a:rect l="l" t="t" r="r" b="b"/>
              <a:pathLst>
                <a:path w="14621" h="14621"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a:off x="1644675" y="1021575"/>
              <a:ext cx="365525" cy="365550"/>
            </a:xfrm>
            <a:custGeom>
              <a:avLst/>
              <a:gdLst/>
              <a:ahLst/>
              <a:cxnLst/>
              <a:rect l="l" t="t" r="r" b="b"/>
              <a:pathLst>
                <a:path w="14621" h="14622" fill="none" extrusionOk="0">
                  <a:moveTo>
                    <a:pt x="14621" y="14621"/>
                  </a:moveTo>
                  <a:lnTo>
                    <a:pt x="0" y="14621"/>
                  </a:lnTo>
                  <a:lnTo>
                    <a:pt x="0" y="1"/>
                  </a:lnTo>
                  <a:close/>
                </a:path>
              </a:pathLst>
            </a:custGeom>
            <a:noFill/>
            <a:ln w="9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8"/>
          <p:cNvSpPr/>
          <p:nvPr/>
        </p:nvSpPr>
        <p:spPr>
          <a:xfrm>
            <a:off x="6558982" y="-1562112"/>
            <a:ext cx="4194600" cy="4194600"/>
          </a:xfrm>
          <a:prstGeom prst="star16">
            <a:avLst>
              <a:gd name="adj" fmla="val 218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pic>
        <p:nvPicPr>
          <p:cNvPr id="67" name="Google Shape;6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68" name="Google Shape;68;p9"/>
          <p:cNvSpPr txBox="1">
            <a:spLocks noGrp="1"/>
          </p:cNvSpPr>
          <p:nvPr>
            <p:ph type="title"/>
          </p:nvPr>
        </p:nvSpPr>
        <p:spPr>
          <a:xfrm>
            <a:off x="4582075" y="914565"/>
            <a:ext cx="3822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4591400" y="2059565"/>
            <a:ext cx="3714900" cy="158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title"/>
          </p:nvPr>
        </p:nvSpPr>
        <p:spPr>
          <a:xfrm>
            <a:off x="715200" y="2934525"/>
            <a:ext cx="2823900" cy="1668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200" y="445025"/>
            <a:ext cx="7713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1pPr>
            <a:lvl2pPr lvl="1"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715200" y="1152475"/>
            <a:ext cx="7713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naheim"/>
              <a:buChar char="●"/>
              <a:defRPr sz="1800">
                <a:solidFill>
                  <a:schemeClr val="dk1"/>
                </a:solidFill>
                <a:latin typeface="Anaheim"/>
                <a:ea typeface="Anaheim"/>
                <a:cs typeface="Anaheim"/>
                <a:sym typeface="Anaheim"/>
              </a:defRPr>
            </a:lvl1pPr>
            <a:lvl2pPr marL="914400" lvl="1"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marL="1371600" lvl="2"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marL="1828800" lvl="3"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marL="2286000" lvl="4"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marL="2743200" lvl="5"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marL="3200400" lvl="6"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marL="3657600" lvl="7" indent="-3175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marL="4114800" lvl="8" indent="-317500">
              <a:lnSpc>
                <a:spcPct val="100000"/>
              </a:lnSpc>
              <a:spcBef>
                <a:spcPts val="1600"/>
              </a:spcBef>
              <a:spcAft>
                <a:spcPts val="1600"/>
              </a:spcAft>
              <a:buClr>
                <a:schemeClr val="dk1"/>
              </a:buClr>
              <a:buSzPts val="1400"/>
              <a:buFont typeface="Anaheim"/>
              <a:buChar char="■"/>
              <a:defRPr>
                <a:solidFill>
                  <a:schemeClr val="dk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6.jpg"/><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www.campaignlive.com/article/glossier-open-miami-pop-up-supporting-lgbt+-rights/1580253"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hyperlink" Target="https://www.refinery29.com/en-gb/glossier-store-lond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chainstoreage.com/glossier-new-funding-round-targets-online-and-physical-store-growth"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9"/>
          <p:cNvSpPr txBox="1">
            <a:spLocks noGrp="1"/>
          </p:cNvSpPr>
          <p:nvPr>
            <p:ph type="ctrTitle"/>
          </p:nvPr>
        </p:nvSpPr>
        <p:spPr>
          <a:xfrm>
            <a:off x="1866325" y="1016350"/>
            <a:ext cx="54114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Glossier</a:t>
            </a:r>
            <a:endParaRPr b="0"/>
          </a:p>
        </p:txBody>
      </p:sp>
      <p:sp>
        <p:nvSpPr>
          <p:cNvPr id="392" name="Google Shape;392;p39"/>
          <p:cNvSpPr txBox="1">
            <a:spLocks noGrp="1"/>
          </p:cNvSpPr>
          <p:nvPr>
            <p:ph type="subTitle" idx="1"/>
          </p:nvPr>
        </p:nvSpPr>
        <p:spPr>
          <a:xfrm>
            <a:off x="1866325" y="2932225"/>
            <a:ext cx="5411400" cy="4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Brand Analysis</a:t>
            </a:r>
            <a:endParaRPr/>
          </a:p>
          <a:p>
            <a:pPr marL="0" lvl="0" indent="0" algn="l" rtl="0">
              <a:spcBef>
                <a:spcPts val="0"/>
              </a:spcBef>
              <a:spcAft>
                <a:spcPts val="0"/>
              </a:spcAft>
              <a:buNone/>
            </a:pPr>
            <a:endParaRPr/>
          </a:p>
        </p:txBody>
      </p:sp>
      <p:grpSp>
        <p:nvGrpSpPr>
          <p:cNvPr id="393" name="Google Shape;393;p39"/>
          <p:cNvGrpSpPr/>
          <p:nvPr/>
        </p:nvGrpSpPr>
        <p:grpSpPr>
          <a:xfrm>
            <a:off x="3839041" y="1217236"/>
            <a:ext cx="1465893" cy="260678"/>
            <a:chOff x="3839041" y="1217236"/>
            <a:chExt cx="1465893" cy="260678"/>
          </a:xfrm>
        </p:grpSpPr>
        <p:grpSp>
          <p:nvGrpSpPr>
            <p:cNvPr id="394" name="Google Shape;394;p39"/>
            <p:cNvGrpSpPr/>
            <p:nvPr/>
          </p:nvGrpSpPr>
          <p:grpSpPr>
            <a:xfrm>
              <a:off x="3839041" y="1217236"/>
              <a:ext cx="260678" cy="260678"/>
              <a:chOff x="6134199" y="3683140"/>
              <a:chExt cx="1077626" cy="1077626"/>
            </a:xfrm>
          </p:grpSpPr>
          <p:cxnSp>
            <p:nvCxnSpPr>
              <p:cNvPr id="395" name="Google Shape;395;p39"/>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96" name="Google Shape;396;p39"/>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397" name="Google Shape;397;p39"/>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398" name="Google Shape;398;p39"/>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399" name="Google Shape;399;p39"/>
            <p:cNvGrpSpPr/>
            <p:nvPr/>
          </p:nvGrpSpPr>
          <p:grpSpPr>
            <a:xfrm>
              <a:off x="5044257" y="1217236"/>
              <a:ext cx="260678" cy="260678"/>
              <a:chOff x="6134199" y="3683140"/>
              <a:chExt cx="1077626" cy="1077626"/>
            </a:xfrm>
          </p:grpSpPr>
          <p:cxnSp>
            <p:nvCxnSpPr>
              <p:cNvPr id="400" name="Google Shape;400;p39"/>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01" name="Google Shape;401;p39"/>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02" name="Google Shape;402;p39"/>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03" name="Google Shape;403;p39"/>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404" name="Google Shape;404;p39"/>
            <p:cNvGrpSpPr/>
            <p:nvPr/>
          </p:nvGrpSpPr>
          <p:grpSpPr>
            <a:xfrm>
              <a:off x="4441657" y="1217236"/>
              <a:ext cx="260678" cy="260678"/>
              <a:chOff x="6134199" y="3683140"/>
              <a:chExt cx="1077626" cy="1077626"/>
            </a:xfrm>
          </p:grpSpPr>
          <p:cxnSp>
            <p:nvCxnSpPr>
              <p:cNvPr id="405" name="Google Shape;405;p39"/>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39"/>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07" name="Google Shape;407;p39"/>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08" name="Google Shape;408;p39"/>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cxnSp>
        <p:nvCxnSpPr>
          <p:cNvPr id="409" name="Google Shape;409;p39"/>
          <p:cNvCxnSpPr/>
          <p:nvPr/>
        </p:nvCxnSpPr>
        <p:spPr>
          <a:xfrm rot="10800000">
            <a:off x="1786650" y="4083300"/>
            <a:ext cx="5567400" cy="0"/>
          </a:xfrm>
          <a:prstGeom prst="straightConnector1">
            <a:avLst/>
          </a:prstGeom>
          <a:noFill/>
          <a:ln w="9525" cap="flat" cmpd="sng">
            <a:solidFill>
              <a:schemeClr val="dk1"/>
            </a:solidFill>
            <a:prstDash val="solid"/>
            <a:round/>
            <a:headEnd type="none" w="med" len="med"/>
            <a:tailEnd type="none" w="med" len="med"/>
          </a:ln>
        </p:spPr>
      </p:cxnSp>
      <p:sp>
        <p:nvSpPr>
          <p:cNvPr id="410" name="Google Shape;410;p39"/>
          <p:cNvSpPr txBox="1"/>
          <p:nvPr/>
        </p:nvSpPr>
        <p:spPr>
          <a:xfrm>
            <a:off x="3246775" y="3625950"/>
            <a:ext cx="26505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Anaheim"/>
                <a:ea typeface="Anaheim"/>
                <a:cs typeface="Anaheim"/>
                <a:sym typeface="Anaheim"/>
              </a:rPr>
              <a:t>Group 16</a:t>
            </a:r>
            <a:endParaRPr>
              <a:latin typeface="Anaheim"/>
              <a:ea typeface="Anaheim"/>
              <a:cs typeface="Anaheim"/>
              <a:sym typeface="Anahei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8"/>
          <p:cNvSpPr txBox="1">
            <a:spLocks noGrp="1"/>
          </p:cNvSpPr>
          <p:nvPr>
            <p:ph type="title" idx="2"/>
          </p:nvPr>
        </p:nvSpPr>
        <p:spPr>
          <a:xfrm>
            <a:off x="715200" y="1945525"/>
            <a:ext cx="1514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grpSp>
        <p:nvGrpSpPr>
          <p:cNvPr id="511" name="Google Shape;511;p48"/>
          <p:cNvGrpSpPr/>
          <p:nvPr/>
        </p:nvGrpSpPr>
        <p:grpSpPr>
          <a:xfrm>
            <a:off x="1969010" y="2081847"/>
            <a:ext cx="489350" cy="489350"/>
            <a:chOff x="6134199" y="3683140"/>
            <a:chExt cx="1077626" cy="1077626"/>
          </a:xfrm>
        </p:grpSpPr>
        <p:cxnSp>
          <p:nvCxnSpPr>
            <p:cNvPr id="512" name="Google Shape;512;p48"/>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48"/>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14" name="Google Shape;514;p48"/>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48"/>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cxnSp>
        <p:nvCxnSpPr>
          <p:cNvPr id="516" name="Google Shape;516;p48"/>
          <p:cNvCxnSpPr/>
          <p:nvPr/>
        </p:nvCxnSpPr>
        <p:spPr>
          <a:xfrm rot="10800000">
            <a:off x="715100" y="2969375"/>
            <a:ext cx="1882800" cy="0"/>
          </a:xfrm>
          <a:prstGeom prst="straightConnector1">
            <a:avLst/>
          </a:prstGeom>
          <a:noFill/>
          <a:ln w="9525" cap="flat" cmpd="sng">
            <a:solidFill>
              <a:schemeClr val="dk1"/>
            </a:solidFill>
            <a:prstDash val="solid"/>
            <a:round/>
            <a:headEnd type="none" w="med" len="med"/>
            <a:tailEnd type="none" w="med" len="med"/>
          </a:ln>
        </p:spPr>
      </p:cxnSp>
      <p:sp>
        <p:nvSpPr>
          <p:cNvPr id="517" name="Google Shape;517;p48"/>
          <p:cNvSpPr txBox="1">
            <a:spLocks noGrp="1"/>
          </p:cNvSpPr>
          <p:nvPr>
            <p:ph type="title"/>
          </p:nvPr>
        </p:nvSpPr>
        <p:spPr>
          <a:xfrm>
            <a:off x="715200" y="3114225"/>
            <a:ext cx="47034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Brand’s Life Cycle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49"/>
          <p:cNvSpPr txBox="1"/>
          <p:nvPr/>
        </p:nvSpPr>
        <p:spPr>
          <a:xfrm>
            <a:off x="61125" y="102475"/>
            <a:ext cx="62094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latin typeface="Abril Fatface"/>
                <a:ea typeface="Abril Fatface"/>
                <a:cs typeface="Abril Fatface"/>
                <a:sym typeface="Abril Fatface"/>
              </a:rPr>
              <a:t>Glossier’s Stage in the Life-cycle：</a:t>
            </a:r>
            <a:endParaRPr sz="2800">
              <a:latin typeface="Abril Fatface"/>
              <a:ea typeface="Abril Fatface"/>
              <a:cs typeface="Abril Fatface"/>
              <a:sym typeface="Abril Fatface"/>
            </a:endParaRPr>
          </a:p>
          <a:p>
            <a:pPr marL="0" lvl="0" indent="0" algn="l" rtl="0">
              <a:spcBef>
                <a:spcPts val="0"/>
              </a:spcBef>
              <a:spcAft>
                <a:spcPts val="0"/>
              </a:spcAft>
              <a:buNone/>
            </a:pPr>
            <a:r>
              <a:rPr lang="en" sz="2800">
                <a:latin typeface="Abril Fatface"/>
                <a:ea typeface="Abril Fatface"/>
                <a:cs typeface="Abril Fatface"/>
                <a:sym typeface="Abril Fatface"/>
              </a:rPr>
              <a:t>Growing Rapidly</a:t>
            </a:r>
            <a:endParaRPr sz="2800">
              <a:latin typeface="Abril Fatface"/>
              <a:ea typeface="Abril Fatface"/>
              <a:cs typeface="Abril Fatface"/>
              <a:sym typeface="Abril Fatface"/>
            </a:endParaRPr>
          </a:p>
          <a:p>
            <a:pPr marL="0" lvl="0" indent="0" algn="l" rtl="0">
              <a:spcBef>
                <a:spcPts val="0"/>
              </a:spcBef>
              <a:spcAft>
                <a:spcPts val="0"/>
              </a:spcAft>
              <a:buNone/>
            </a:pPr>
            <a:endParaRPr sz="2800">
              <a:latin typeface="Abril Fatface"/>
              <a:ea typeface="Abril Fatface"/>
              <a:cs typeface="Abril Fatface"/>
              <a:sym typeface="Abril Fatface"/>
            </a:endParaRPr>
          </a:p>
        </p:txBody>
      </p:sp>
      <p:pic>
        <p:nvPicPr>
          <p:cNvPr id="523" name="Google Shape;523;p49"/>
          <p:cNvPicPr preferRelativeResize="0"/>
          <p:nvPr/>
        </p:nvPicPr>
        <p:blipFill rotWithShape="1">
          <a:blip r:embed="rId3">
            <a:alphaModFix/>
          </a:blip>
          <a:srcRect l="4437" t="19857" r="4446" b="7667"/>
          <a:stretch/>
        </p:blipFill>
        <p:spPr>
          <a:xfrm>
            <a:off x="1173075" y="1814491"/>
            <a:ext cx="5901151" cy="300968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528" name="Google Shape;528;p50"/>
          <p:cNvPicPr preferRelativeResize="0"/>
          <p:nvPr/>
        </p:nvPicPr>
        <p:blipFill>
          <a:blip r:embed="rId3">
            <a:alphaModFix/>
          </a:blip>
          <a:stretch>
            <a:fillRect/>
          </a:stretch>
        </p:blipFill>
        <p:spPr>
          <a:xfrm>
            <a:off x="4299475" y="1076900"/>
            <a:ext cx="4718575" cy="3661625"/>
          </a:xfrm>
          <a:prstGeom prst="rect">
            <a:avLst/>
          </a:prstGeom>
          <a:noFill/>
          <a:ln>
            <a:noFill/>
          </a:ln>
        </p:spPr>
      </p:pic>
      <p:sp>
        <p:nvSpPr>
          <p:cNvPr id="529" name="Google Shape;529;p50"/>
          <p:cNvSpPr txBox="1"/>
          <p:nvPr/>
        </p:nvSpPr>
        <p:spPr>
          <a:xfrm>
            <a:off x="0" y="193300"/>
            <a:ext cx="7795200" cy="57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Abril Fatface"/>
                <a:ea typeface="Abril Fatface"/>
                <a:cs typeface="Abril Fatface"/>
                <a:sym typeface="Abril Fatface"/>
              </a:rPr>
              <a:t>Glossier’s Growth Stage Characteristics</a:t>
            </a:r>
            <a:endParaRPr sz="2800">
              <a:latin typeface="Abril Fatface"/>
              <a:ea typeface="Abril Fatface"/>
              <a:cs typeface="Abril Fatface"/>
              <a:sym typeface="Abril Fatface"/>
            </a:endParaRPr>
          </a:p>
          <a:p>
            <a:pPr marL="0" lvl="0" indent="0" algn="l" rtl="0">
              <a:spcBef>
                <a:spcPts val="0"/>
              </a:spcBef>
              <a:spcAft>
                <a:spcPts val="0"/>
              </a:spcAft>
              <a:buNone/>
            </a:pPr>
            <a:endParaRPr sz="2800">
              <a:latin typeface="Abril Fatface"/>
              <a:ea typeface="Abril Fatface"/>
              <a:cs typeface="Abril Fatface"/>
              <a:sym typeface="Abril Fatface"/>
            </a:endParaRPr>
          </a:p>
          <a:p>
            <a:pPr marL="0" lvl="0" indent="0" algn="l" rtl="0">
              <a:spcBef>
                <a:spcPts val="0"/>
              </a:spcBef>
              <a:spcAft>
                <a:spcPts val="0"/>
              </a:spcAft>
              <a:buNone/>
            </a:pPr>
            <a:endParaRPr sz="2800">
              <a:latin typeface="Abril Fatface"/>
              <a:ea typeface="Abril Fatface"/>
              <a:cs typeface="Abril Fatface"/>
              <a:sym typeface="Abril Fatface"/>
            </a:endParaRPr>
          </a:p>
        </p:txBody>
      </p:sp>
      <p:sp>
        <p:nvSpPr>
          <p:cNvPr id="530" name="Google Shape;530;p50"/>
          <p:cNvSpPr txBox="1"/>
          <p:nvPr/>
        </p:nvSpPr>
        <p:spPr>
          <a:xfrm>
            <a:off x="121675" y="874463"/>
            <a:ext cx="4177800" cy="40665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Font typeface="Anaheim"/>
              <a:buChar char="●"/>
            </a:pPr>
            <a:r>
              <a:rPr lang="en" sz="1800">
                <a:latin typeface="Anaheim"/>
                <a:ea typeface="Anaheim"/>
                <a:cs typeface="Anaheim"/>
                <a:sym typeface="Anaheim"/>
              </a:rPr>
              <a:t>The characteristic of this stage has four aspects</a:t>
            </a:r>
            <a:endParaRPr sz="1800">
              <a:latin typeface="Anaheim"/>
              <a:ea typeface="Anaheim"/>
              <a:cs typeface="Anaheim"/>
              <a:sym typeface="Anaheim"/>
            </a:endParaRPr>
          </a:p>
          <a:p>
            <a:pPr marL="457200" lvl="0" indent="-342900" algn="l" rtl="0">
              <a:lnSpc>
                <a:spcPct val="150000"/>
              </a:lnSpc>
              <a:spcBef>
                <a:spcPts val="0"/>
              </a:spcBef>
              <a:spcAft>
                <a:spcPts val="0"/>
              </a:spcAft>
              <a:buSzPts val="1800"/>
              <a:buFont typeface="Anaheim"/>
              <a:buChar char="●"/>
            </a:pPr>
            <a:r>
              <a:rPr lang="en" sz="1800">
                <a:latin typeface="Anaheim"/>
                <a:ea typeface="Anaheim"/>
                <a:cs typeface="Anaheim"/>
                <a:sym typeface="Anaheim"/>
              </a:rPr>
              <a:t>Public awareness increases</a:t>
            </a:r>
            <a:endParaRPr sz="1800">
              <a:latin typeface="Anaheim"/>
              <a:ea typeface="Anaheim"/>
              <a:cs typeface="Anaheim"/>
              <a:sym typeface="Anaheim"/>
            </a:endParaRPr>
          </a:p>
          <a:p>
            <a:pPr marL="457200" lvl="0" indent="-342900" algn="l" rtl="0">
              <a:lnSpc>
                <a:spcPct val="150000"/>
              </a:lnSpc>
              <a:spcBef>
                <a:spcPts val="0"/>
              </a:spcBef>
              <a:spcAft>
                <a:spcPts val="0"/>
              </a:spcAft>
              <a:buSzPts val="1800"/>
              <a:buFont typeface="Anaheim"/>
              <a:buChar char="●"/>
            </a:pPr>
            <a:r>
              <a:rPr lang="en" sz="1800">
                <a:latin typeface="Anaheim"/>
                <a:ea typeface="Anaheim"/>
                <a:cs typeface="Anaheim"/>
                <a:sym typeface="Anaheim"/>
              </a:rPr>
              <a:t>Profitability begins to rise</a:t>
            </a:r>
            <a:endParaRPr sz="1800">
              <a:latin typeface="Anaheim"/>
              <a:ea typeface="Anaheim"/>
              <a:cs typeface="Anaheim"/>
              <a:sym typeface="Anaheim"/>
            </a:endParaRPr>
          </a:p>
          <a:p>
            <a:pPr marL="457200" lvl="0" indent="-342900" algn="l" rtl="0">
              <a:lnSpc>
                <a:spcPct val="150000"/>
              </a:lnSpc>
              <a:spcBef>
                <a:spcPts val="0"/>
              </a:spcBef>
              <a:spcAft>
                <a:spcPts val="0"/>
              </a:spcAft>
              <a:buSzPts val="1800"/>
              <a:buFont typeface="Anaheim"/>
              <a:buChar char="●"/>
            </a:pPr>
            <a:r>
              <a:rPr lang="en" sz="1800">
                <a:latin typeface="Anaheim"/>
                <a:ea typeface="Anaheim"/>
                <a:cs typeface="Anaheim"/>
                <a:sym typeface="Anaheim"/>
              </a:rPr>
              <a:t>Sales volume increases remarkably </a:t>
            </a:r>
            <a:endParaRPr sz="1800">
              <a:latin typeface="Anaheim"/>
              <a:ea typeface="Anaheim"/>
              <a:cs typeface="Anaheim"/>
              <a:sym typeface="Anaheim"/>
            </a:endParaRPr>
          </a:p>
          <a:p>
            <a:pPr marL="457200" lvl="0" indent="-342900" algn="l" rtl="0">
              <a:lnSpc>
                <a:spcPct val="150000"/>
              </a:lnSpc>
              <a:spcBef>
                <a:spcPts val="0"/>
              </a:spcBef>
              <a:spcAft>
                <a:spcPts val="0"/>
              </a:spcAft>
              <a:buSzPts val="1800"/>
              <a:buFont typeface="Anaheim"/>
              <a:buChar char="●"/>
            </a:pPr>
            <a:r>
              <a:rPr lang="en" sz="1800">
                <a:latin typeface="Anaheim"/>
                <a:ea typeface="Anaheim"/>
                <a:cs typeface="Anaheim"/>
                <a:sym typeface="Anaheim"/>
              </a:rPr>
              <a:t>Competition begins to increase with a few new players in establishing market with high investment in advertising and promotion of the product</a:t>
            </a:r>
            <a:endParaRPr sz="1800">
              <a:latin typeface="Anaheim"/>
              <a:ea typeface="Anaheim"/>
              <a:cs typeface="Anaheim"/>
              <a:sym typeface="Anaheim"/>
            </a:endParaRPr>
          </a:p>
          <a:p>
            <a:pPr marL="0" lvl="0" indent="0" algn="l" rtl="0">
              <a:spcBef>
                <a:spcPts val="0"/>
              </a:spcBef>
              <a:spcAft>
                <a:spcPts val="0"/>
              </a:spcAft>
              <a:buNone/>
            </a:pPr>
            <a:endParaRPr sz="1800" b="1">
              <a:latin typeface="Anaheim"/>
              <a:ea typeface="Anaheim"/>
              <a:cs typeface="Anaheim"/>
              <a:sym typeface="Anahei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51"/>
          <p:cNvSpPr txBox="1">
            <a:spLocks noGrp="1"/>
          </p:cNvSpPr>
          <p:nvPr>
            <p:ph type="title" idx="2"/>
          </p:nvPr>
        </p:nvSpPr>
        <p:spPr>
          <a:xfrm>
            <a:off x="715200" y="1945525"/>
            <a:ext cx="1514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grpSp>
        <p:nvGrpSpPr>
          <p:cNvPr id="536" name="Google Shape;536;p51"/>
          <p:cNvGrpSpPr/>
          <p:nvPr/>
        </p:nvGrpSpPr>
        <p:grpSpPr>
          <a:xfrm>
            <a:off x="1969010" y="2081847"/>
            <a:ext cx="489350" cy="489350"/>
            <a:chOff x="6134199" y="3683140"/>
            <a:chExt cx="1077626" cy="1077626"/>
          </a:xfrm>
        </p:grpSpPr>
        <p:cxnSp>
          <p:nvCxnSpPr>
            <p:cNvPr id="537" name="Google Shape;537;p51"/>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38" name="Google Shape;538;p51"/>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39" name="Google Shape;539;p51"/>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540" name="Google Shape;540;p51"/>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cxnSp>
        <p:nvCxnSpPr>
          <p:cNvPr id="541" name="Google Shape;541;p51"/>
          <p:cNvCxnSpPr/>
          <p:nvPr/>
        </p:nvCxnSpPr>
        <p:spPr>
          <a:xfrm rot="10800000">
            <a:off x="715100" y="2969375"/>
            <a:ext cx="1882800" cy="0"/>
          </a:xfrm>
          <a:prstGeom prst="straightConnector1">
            <a:avLst/>
          </a:prstGeom>
          <a:noFill/>
          <a:ln w="9525" cap="flat" cmpd="sng">
            <a:solidFill>
              <a:schemeClr val="dk1"/>
            </a:solidFill>
            <a:prstDash val="solid"/>
            <a:round/>
            <a:headEnd type="none" w="med" len="med"/>
            <a:tailEnd type="none" w="med" len="med"/>
          </a:ln>
        </p:spPr>
      </p:cxnSp>
      <p:sp>
        <p:nvSpPr>
          <p:cNvPr id="542" name="Google Shape;542;p51"/>
          <p:cNvSpPr txBox="1">
            <a:spLocks noGrp="1"/>
          </p:cNvSpPr>
          <p:nvPr>
            <p:ph type="title"/>
          </p:nvPr>
        </p:nvSpPr>
        <p:spPr>
          <a:xfrm>
            <a:off x="715200" y="3114225"/>
            <a:ext cx="64914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Brand’s Advertising Strategy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52"/>
          <p:cNvSpPr txBox="1"/>
          <p:nvPr/>
        </p:nvSpPr>
        <p:spPr>
          <a:xfrm>
            <a:off x="153675" y="247975"/>
            <a:ext cx="42105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chemeClr val="hlink"/>
                </a:solidFill>
                <a:latin typeface="Abril Fatface"/>
                <a:ea typeface="Abril Fatface"/>
                <a:cs typeface="Abril Fatface"/>
                <a:sym typeface="Abril Fatface"/>
              </a:rPr>
              <a:t>ads case on instagram</a:t>
            </a:r>
            <a:endParaRPr sz="2800">
              <a:solidFill>
                <a:schemeClr val="hlink"/>
              </a:solidFill>
              <a:latin typeface="Abril Fatface"/>
              <a:ea typeface="Abril Fatface"/>
              <a:cs typeface="Abril Fatface"/>
              <a:sym typeface="Abril Fatface"/>
            </a:endParaRPr>
          </a:p>
        </p:txBody>
      </p:sp>
      <p:pic>
        <p:nvPicPr>
          <p:cNvPr id="548" name="Google Shape;548;p52"/>
          <p:cNvPicPr preferRelativeResize="0"/>
          <p:nvPr/>
        </p:nvPicPr>
        <p:blipFill>
          <a:blip r:embed="rId3">
            <a:alphaModFix/>
          </a:blip>
          <a:stretch>
            <a:fillRect/>
          </a:stretch>
        </p:blipFill>
        <p:spPr>
          <a:xfrm>
            <a:off x="441650" y="1742825"/>
            <a:ext cx="4121899" cy="2684075"/>
          </a:xfrm>
          <a:prstGeom prst="rect">
            <a:avLst/>
          </a:prstGeom>
          <a:noFill/>
          <a:ln>
            <a:noFill/>
          </a:ln>
        </p:spPr>
      </p:pic>
      <p:sp>
        <p:nvSpPr>
          <p:cNvPr id="549" name="Google Shape;549;p52"/>
          <p:cNvSpPr txBox="1"/>
          <p:nvPr/>
        </p:nvSpPr>
        <p:spPr>
          <a:xfrm>
            <a:off x="238425" y="965100"/>
            <a:ext cx="3877800" cy="523200"/>
          </a:xfrm>
          <a:prstGeom prst="rect">
            <a:avLst/>
          </a:prstGeom>
          <a:noFill/>
          <a:ln>
            <a:noFill/>
          </a:ln>
        </p:spPr>
        <p:txBody>
          <a:bodyPr spcFirstLastPara="1" wrap="square" lIns="91425" tIns="91425" rIns="91425" bIns="91425" anchor="t" anchorCtr="0">
            <a:spAutoFit/>
          </a:bodyPr>
          <a:lstStyle/>
          <a:p>
            <a:pPr marL="457200" lvl="0" indent="-368300" algn="l" rtl="0">
              <a:spcBef>
                <a:spcPts val="0"/>
              </a:spcBef>
              <a:spcAft>
                <a:spcPts val="0"/>
              </a:spcAft>
              <a:buClr>
                <a:schemeClr val="dk1"/>
              </a:buClr>
              <a:buSzPts val="2200"/>
              <a:buFont typeface="Times New Roman"/>
              <a:buChar char="●"/>
            </a:pPr>
            <a:r>
              <a:rPr lang="en" sz="2200" b="1">
                <a:solidFill>
                  <a:schemeClr val="dk1"/>
                </a:solidFill>
                <a:latin typeface="Times New Roman"/>
                <a:ea typeface="Times New Roman"/>
                <a:cs typeface="Times New Roman"/>
                <a:sym typeface="Times New Roman"/>
              </a:rPr>
              <a:t>User-generated content</a:t>
            </a:r>
            <a:endParaRPr sz="2400" b="1">
              <a:solidFill>
                <a:schemeClr val="dk1"/>
              </a:solidFill>
            </a:endParaRPr>
          </a:p>
        </p:txBody>
      </p:sp>
      <p:pic>
        <p:nvPicPr>
          <p:cNvPr id="550" name="Google Shape;550;p52"/>
          <p:cNvPicPr preferRelativeResize="0"/>
          <p:nvPr/>
        </p:nvPicPr>
        <p:blipFill>
          <a:blip r:embed="rId4">
            <a:alphaModFix/>
          </a:blip>
          <a:stretch>
            <a:fillRect/>
          </a:stretch>
        </p:blipFill>
        <p:spPr>
          <a:xfrm>
            <a:off x="5144300" y="1742825"/>
            <a:ext cx="3626573" cy="2684074"/>
          </a:xfrm>
          <a:prstGeom prst="rect">
            <a:avLst/>
          </a:prstGeom>
          <a:noFill/>
          <a:ln>
            <a:noFill/>
          </a:ln>
        </p:spPr>
      </p:pic>
      <p:sp>
        <p:nvSpPr>
          <p:cNvPr id="551" name="Google Shape;551;p52"/>
          <p:cNvSpPr txBox="1"/>
          <p:nvPr/>
        </p:nvSpPr>
        <p:spPr>
          <a:xfrm>
            <a:off x="4961850" y="247975"/>
            <a:ext cx="42105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chemeClr val="hlink"/>
                </a:solidFill>
                <a:latin typeface="Abril Fatface"/>
                <a:ea typeface="Abril Fatface"/>
                <a:cs typeface="Abril Fatface"/>
                <a:sym typeface="Abril Fatface"/>
              </a:rPr>
              <a:t>ads case on Youtube ads</a:t>
            </a:r>
            <a:endParaRPr sz="2800">
              <a:solidFill>
                <a:schemeClr val="hlink"/>
              </a:solidFill>
              <a:latin typeface="Abril Fatface"/>
              <a:ea typeface="Abril Fatface"/>
              <a:cs typeface="Abril Fatface"/>
              <a:sym typeface="Abril Fatface"/>
            </a:endParaRPr>
          </a:p>
        </p:txBody>
      </p:sp>
      <p:sp>
        <p:nvSpPr>
          <p:cNvPr id="552" name="Google Shape;552;p52"/>
          <p:cNvSpPr txBox="1"/>
          <p:nvPr/>
        </p:nvSpPr>
        <p:spPr>
          <a:xfrm>
            <a:off x="4930123" y="1035950"/>
            <a:ext cx="4122000" cy="615600"/>
          </a:xfrm>
          <a:prstGeom prst="rect">
            <a:avLst/>
          </a:prstGeom>
          <a:noFill/>
          <a:ln>
            <a:noFill/>
          </a:ln>
        </p:spPr>
        <p:txBody>
          <a:bodyPr spcFirstLastPara="1" wrap="square" lIns="91425" tIns="91425" rIns="91425" bIns="91425" anchor="t" anchorCtr="0">
            <a:noAutofit/>
          </a:bodyPr>
          <a:lstStyle/>
          <a:p>
            <a:pPr marL="457200" lvl="0" indent="-361950" algn="l" rtl="0">
              <a:lnSpc>
                <a:spcPct val="200000"/>
              </a:lnSpc>
              <a:spcBef>
                <a:spcPts val="0"/>
              </a:spcBef>
              <a:spcAft>
                <a:spcPts val="0"/>
              </a:spcAft>
              <a:buClr>
                <a:schemeClr val="dk1"/>
              </a:buClr>
              <a:buSzPts val="2100"/>
              <a:buFont typeface="Times New Roman"/>
              <a:buChar char="●"/>
            </a:pPr>
            <a:r>
              <a:rPr lang="en" sz="2100" b="1">
                <a:solidFill>
                  <a:schemeClr val="dk1"/>
                </a:solidFill>
                <a:latin typeface="Times New Roman"/>
                <a:ea typeface="Times New Roman"/>
                <a:cs typeface="Times New Roman"/>
                <a:sym typeface="Times New Roman"/>
              </a:rPr>
              <a:t>influencer marketing strategy</a:t>
            </a:r>
            <a:endParaRPr sz="23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53"/>
          <p:cNvSpPr txBox="1">
            <a:spLocks noGrp="1"/>
          </p:cNvSpPr>
          <p:nvPr>
            <p:ph type="title" idx="4294967295"/>
          </p:nvPr>
        </p:nvSpPr>
        <p:spPr>
          <a:xfrm>
            <a:off x="720000" y="535200"/>
            <a:ext cx="77040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Glossier Google Ads Campaign</a:t>
            </a:r>
            <a:endParaRPr/>
          </a:p>
        </p:txBody>
      </p:sp>
      <p:pic>
        <p:nvPicPr>
          <p:cNvPr id="558" name="Google Shape;558;p53"/>
          <p:cNvPicPr preferRelativeResize="0"/>
          <p:nvPr/>
        </p:nvPicPr>
        <p:blipFill>
          <a:blip r:embed="rId3">
            <a:alphaModFix/>
          </a:blip>
          <a:stretch>
            <a:fillRect/>
          </a:stretch>
        </p:blipFill>
        <p:spPr>
          <a:xfrm>
            <a:off x="355900" y="1245312"/>
            <a:ext cx="4222750" cy="3511024"/>
          </a:xfrm>
          <a:prstGeom prst="rect">
            <a:avLst/>
          </a:prstGeom>
          <a:noFill/>
          <a:ln>
            <a:noFill/>
          </a:ln>
        </p:spPr>
      </p:pic>
      <p:graphicFrame>
        <p:nvGraphicFramePr>
          <p:cNvPr id="559" name="Google Shape;559;p53"/>
          <p:cNvGraphicFramePr/>
          <p:nvPr/>
        </p:nvGraphicFramePr>
        <p:xfrm>
          <a:off x="4879475" y="2086438"/>
          <a:ext cx="3000000" cy="3000000"/>
        </p:xfrm>
        <a:graphic>
          <a:graphicData uri="http://schemas.openxmlformats.org/drawingml/2006/table">
            <a:tbl>
              <a:tblPr>
                <a:noFill/>
                <a:tableStyleId>{5501A34E-9B13-4CCA-8137-8EC4133AFFA8}</a:tableStyleId>
              </a:tblPr>
              <a:tblGrid>
                <a:gridCol w="984125">
                  <a:extLst>
                    <a:ext uri="{9D8B030D-6E8A-4147-A177-3AD203B41FA5}">
                      <a16:colId xmlns:a16="http://schemas.microsoft.com/office/drawing/2014/main" val="20000"/>
                    </a:ext>
                  </a:extLst>
                </a:gridCol>
                <a:gridCol w="984125">
                  <a:extLst>
                    <a:ext uri="{9D8B030D-6E8A-4147-A177-3AD203B41FA5}">
                      <a16:colId xmlns:a16="http://schemas.microsoft.com/office/drawing/2014/main" val="20001"/>
                    </a:ext>
                  </a:extLst>
                </a:gridCol>
                <a:gridCol w="984125">
                  <a:extLst>
                    <a:ext uri="{9D8B030D-6E8A-4147-A177-3AD203B41FA5}">
                      <a16:colId xmlns:a16="http://schemas.microsoft.com/office/drawing/2014/main" val="20002"/>
                    </a:ext>
                  </a:extLst>
                </a:gridCol>
                <a:gridCol w="984125">
                  <a:extLst>
                    <a:ext uri="{9D8B030D-6E8A-4147-A177-3AD203B41FA5}">
                      <a16:colId xmlns:a16="http://schemas.microsoft.com/office/drawing/2014/main" val="20003"/>
                    </a:ext>
                  </a:extLst>
                </a:gridCol>
              </a:tblGrid>
              <a:tr h="6095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a:latin typeface="Abril Fatface"/>
                          <a:ea typeface="Abril Fatface"/>
                          <a:cs typeface="Abril Fatface"/>
                          <a:sym typeface="Abril Fatface"/>
                        </a:rPr>
                        <a:t>Money Spent</a:t>
                      </a:r>
                      <a:endParaRPr>
                        <a:latin typeface="Abril Fatface"/>
                        <a:ea typeface="Abril Fatface"/>
                        <a:cs typeface="Abril Fatface"/>
                        <a:sym typeface="Abril Fatface"/>
                      </a:endParaRPr>
                    </a:p>
                  </a:txBody>
                  <a:tcPr marL="91425" marR="91425" marT="91425" marB="91425"/>
                </a:tc>
                <a:tc>
                  <a:txBody>
                    <a:bodyPr/>
                    <a:lstStyle/>
                    <a:p>
                      <a:pPr marL="0" lvl="0" indent="0" algn="l" rtl="0">
                        <a:spcBef>
                          <a:spcPts val="0"/>
                        </a:spcBef>
                        <a:spcAft>
                          <a:spcPts val="0"/>
                        </a:spcAft>
                        <a:buNone/>
                      </a:pPr>
                      <a:r>
                        <a:rPr lang="en">
                          <a:latin typeface="Abril Fatface"/>
                          <a:ea typeface="Abril Fatface"/>
                          <a:cs typeface="Abril Fatface"/>
                          <a:sym typeface="Abril Fatface"/>
                        </a:rPr>
                        <a:t>Clicks</a:t>
                      </a:r>
                      <a:endParaRPr>
                        <a:latin typeface="Abril Fatface"/>
                        <a:ea typeface="Abril Fatface"/>
                        <a:cs typeface="Abril Fatface"/>
                        <a:sym typeface="Abril Fatface"/>
                      </a:endParaRPr>
                    </a:p>
                  </a:txBody>
                  <a:tcPr marL="91425" marR="91425" marT="91425" marB="91425"/>
                </a:tc>
                <a:tc>
                  <a:txBody>
                    <a:bodyPr/>
                    <a:lstStyle/>
                    <a:p>
                      <a:pPr marL="0" lvl="0" indent="0" algn="l" rtl="0">
                        <a:spcBef>
                          <a:spcPts val="0"/>
                        </a:spcBef>
                        <a:spcAft>
                          <a:spcPts val="0"/>
                        </a:spcAft>
                        <a:buNone/>
                      </a:pPr>
                      <a:r>
                        <a:rPr lang="en">
                          <a:latin typeface="Abril Fatface"/>
                          <a:ea typeface="Abril Fatface"/>
                          <a:cs typeface="Abril Fatface"/>
                          <a:sym typeface="Abril Fatface"/>
                        </a:rPr>
                        <a:t>CPC</a:t>
                      </a:r>
                      <a:endParaRPr>
                        <a:latin typeface="Abril Fatface"/>
                        <a:ea typeface="Abril Fatface"/>
                        <a:cs typeface="Abril Fatface"/>
                        <a:sym typeface="Abril Fatface"/>
                      </a:endParaRPr>
                    </a:p>
                  </a:txBody>
                  <a:tcPr marL="91425" marR="91425" marT="91425" marB="91425"/>
                </a:tc>
                <a:extLst>
                  <a:ext uri="{0D108BD9-81ED-4DB2-BD59-A6C34878D82A}">
                    <a16:rowId xmlns:a16="http://schemas.microsoft.com/office/drawing/2014/main" val="10000"/>
                  </a:ext>
                </a:extLst>
              </a:tr>
              <a:tr h="609575">
                <a:tc>
                  <a:txBody>
                    <a:bodyPr/>
                    <a:lstStyle/>
                    <a:p>
                      <a:pPr marL="0" lvl="0" indent="0" algn="l" rtl="0">
                        <a:spcBef>
                          <a:spcPts val="0"/>
                        </a:spcBef>
                        <a:spcAft>
                          <a:spcPts val="0"/>
                        </a:spcAft>
                        <a:buNone/>
                      </a:pPr>
                      <a:r>
                        <a:rPr lang="en">
                          <a:latin typeface="Abril Fatface"/>
                          <a:ea typeface="Abril Fatface"/>
                          <a:cs typeface="Abril Fatface"/>
                          <a:sym typeface="Abril Fatface"/>
                        </a:rPr>
                        <a:t>Search Ads</a:t>
                      </a:r>
                      <a:endParaRPr>
                        <a:latin typeface="Abril Fatface"/>
                        <a:ea typeface="Abril Fatface"/>
                        <a:cs typeface="Abril Fatface"/>
                        <a:sym typeface="Abril Fatface"/>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$40,700</a:t>
                      </a:r>
                      <a:endParaRPr>
                        <a:latin typeface="Anaheim"/>
                        <a:ea typeface="Anaheim"/>
                        <a:cs typeface="Anaheim"/>
                        <a:sym typeface="Anaheim"/>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64,900</a:t>
                      </a:r>
                      <a:endParaRPr>
                        <a:latin typeface="Anaheim"/>
                        <a:ea typeface="Anaheim"/>
                        <a:cs typeface="Anaheim"/>
                        <a:sym typeface="Anaheim"/>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$0.63</a:t>
                      </a:r>
                      <a:endParaRPr>
                        <a:latin typeface="Anaheim"/>
                        <a:ea typeface="Anaheim"/>
                        <a:cs typeface="Anaheim"/>
                        <a:sym typeface="Anaheim"/>
                      </a:endParaRPr>
                    </a:p>
                  </a:txBody>
                  <a:tcPr marL="91425" marR="91425" marT="91425" marB="91425"/>
                </a:tc>
                <a:extLst>
                  <a:ext uri="{0D108BD9-81ED-4DB2-BD59-A6C34878D82A}">
                    <a16:rowId xmlns:a16="http://schemas.microsoft.com/office/drawing/2014/main" val="10001"/>
                  </a:ext>
                </a:extLst>
              </a:tr>
              <a:tr h="609575">
                <a:tc>
                  <a:txBody>
                    <a:bodyPr/>
                    <a:lstStyle/>
                    <a:p>
                      <a:pPr marL="0" lvl="0" indent="0" algn="l" rtl="0">
                        <a:spcBef>
                          <a:spcPts val="0"/>
                        </a:spcBef>
                        <a:spcAft>
                          <a:spcPts val="0"/>
                        </a:spcAft>
                        <a:buNone/>
                      </a:pPr>
                      <a:r>
                        <a:rPr lang="en">
                          <a:latin typeface="Abril Fatface"/>
                          <a:ea typeface="Abril Fatface"/>
                          <a:cs typeface="Abril Fatface"/>
                          <a:sym typeface="Abril Fatface"/>
                        </a:rPr>
                        <a:t>Shopping Ads</a:t>
                      </a:r>
                      <a:endParaRPr>
                        <a:latin typeface="Abril Fatface"/>
                        <a:ea typeface="Abril Fatface"/>
                        <a:cs typeface="Abril Fatface"/>
                        <a:sym typeface="Abril Fatface"/>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$44,285</a:t>
                      </a:r>
                      <a:endParaRPr>
                        <a:latin typeface="Anaheim"/>
                        <a:ea typeface="Anaheim"/>
                        <a:cs typeface="Anaheim"/>
                        <a:sym typeface="Anaheim"/>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52,100</a:t>
                      </a:r>
                      <a:endParaRPr>
                        <a:latin typeface="Anaheim"/>
                        <a:ea typeface="Anaheim"/>
                        <a:cs typeface="Anaheim"/>
                        <a:sym typeface="Anaheim"/>
                      </a:endParaRPr>
                    </a:p>
                  </a:txBody>
                  <a:tcPr marL="91425" marR="91425" marT="91425" marB="91425"/>
                </a:tc>
                <a:tc>
                  <a:txBody>
                    <a:bodyPr/>
                    <a:lstStyle/>
                    <a:p>
                      <a:pPr marL="0" lvl="0" indent="0" algn="l" rtl="0">
                        <a:spcBef>
                          <a:spcPts val="0"/>
                        </a:spcBef>
                        <a:spcAft>
                          <a:spcPts val="0"/>
                        </a:spcAft>
                        <a:buNone/>
                      </a:pPr>
                      <a:r>
                        <a:rPr lang="en">
                          <a:latin typeface="Anaheim"/>
                          <a:ea typeface="Anaheim"/>
                          <a:cs typeface="Anaheim"/>
                          <a:sym typeface="Anaheim"/>
                        </a:rPr>
                        <a:t>$0.85</a:t>
                      </a:r>
                      <a:endParaRPr>
                        <a:latin typeface="Anaheim"/>
                        <a:ea typeface="Anaheim"/>
                        <a:cs typeface="Anaheim"/>
                        <a:sym typeface="Anaheim"/>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4"/>
          <p:cNvSpPr txBox="1">
            <a:spLocks noGrp="1"/>
          </p:cNvSpPr>
          <p:nvPr>
            <p:ph type="title" idx="2"/>
          </p:nvPr>
        </p:nvSpPr>
        <p:spPr>
          <a:xfrm>
            <a:off x="715200" y="1945525"/>
            <a:ext cx="1514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grpSp>
        <p:nvGrpSpPr>
          <p:cNvPr id="565" name="Google Shape;565;p54"/>
          <p:cNvGrpSpPr/>
          <p:nvPr/>
        </p:nvGrpSpPr>
        <p:grpSpPr>
          <a:xfrm>
            <a:off x="1969010" y="2081847"/>
            <a:ext cx="489350" cy="489350"/>
            <a:chOff x="6134199" y="3683140"/>
            <a:chExt cx="1077626" cy="1077626"/>
          </a:xfrm>
        </p:grpSpPr>
        <p:cxnSp>
          <p:nvCxnSpPr>
            <p:cNvPr id="566" name="Google Shape;566;p54"/>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67" name="Google Shape;567;p54"/>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568" name="Google Shape;568;p54"/>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569" name="Google Shape;569;p54"/>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cxnSp>
        <p:nvCxnSpPr>
          <p:cNvPr id="570" name="Google Shape;570;p54"/>
          <p:cNvCxnSpPr/>
          <p:nvPr/>
        </p:nvCxnSpPr>
        <p:spPr>
          <a:xfrm rot="10800000">
            <a:off x="715100" y="2969375"/>
            <a:ext cx="1882800" cy="0"/>
          </a:xfrm>
          <a:prstGeom prst="straightConnector1">
            <a:avLst/>
          </a:prstGeom>
          <a:noFill/>
          <a:ln w="9525" cap="flat" cmpd="sng">
            <a:solidFill>
              <a:schemeClr val="dk1"/>
            </a:solidFill>
            <a:prstDash val="solid"/>
            <a:round/>
            <a:headEnd type="none" w="med" len="med"/>
            <a:tailEnd type="none" w="med" len="med"/>
          </a:ln>
        </p:spPr>
      </p:cxnSp>
      <p:sp>
        <p:nvSpPr>
          <p:cNvPr id="571" name="Google Shape;571;p54"/>
          <p:cNvSpPr txBox="1">
            <a:spLocks noGrp="1"/>
          </p:cNvSpPr>
          <p:nvPr>
            <p:ph type="title"/>
          </p:nvPr>
        </p:nvSpPr>
        <p:spPr>
          <a:xfrm>
            <a:off x="715200" y="3114225"/>
            <a:ext cx="76695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Brand’s Growth Perspective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5"/>
          <p:cNvSpPr txBox="1"/>
          <p:nvPr/>
        </p:nvSpPr>
        <p:spPr>
          <a:xfrm>
            <a:off x="988263" y="199875"/>
            <a:ext cx="7119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hlink"/>
                </a:solidFill>
                <a:latin typeface="Abril Fatface"/>
                <a:ea typeface="Abril Fatface"/>
                <a:cs typeface="Abril Fatface"/>
                <a:sym typeface="Abril Fatface"/>
              </a:rPr>
              <a:t>New Executive Team in Glossier</a:t>
            </a:r>
            <a:endParaRPr sz="2800">
              <a:solidFill>
                <a:schemeClr val="hlink"/>
              </a:solidFill>
              <a:latin typeface="Abril Fatface"/>
              <a:ea typeface="Abril Fatface"/>
              <a:cs typeface="Abril Fatface"/>
              <a:sym typeface="Abril Fatface"/>
            </a:endParaRPr>
          </a:p>
        </p:txBody>
      </p:sp>
      <p:pic>
        <p:nvPicPr>
          <p:cNvPr id="577" name="Google Shape;577;p55" descr="Stream Seun Svensson-Sodipo music | Listen to songs, albums, playlists for  free on SoundCloud"/>
          <p:cNvPicPr preferRelativeResize="0"/>
          <p:nvPr/>
        </p:nvPicPr>
        <p:blipFill>
          <a:blip r:embed="rId3">
            <a:alphaModFix/>
          </a:blip>
          <a:stretch>
            <a:fillRect/>
          </a:stretch>
        </p:blipFill>
        <p:spPr>
          <a:xfrm>
            <a:off x="6680400" y="1958075"/>
            <a:ext cx="1730425" cy="1730425"/>
          </a:xfrm>
          <a:prstGeom prst="rect">
            <a:avLst/>
          </a:prstGeom>
          <a:noFill/>
          <a:ln>
            <a:noFill/>
          </a:ln>
        </p:spPr>
      </p:pic>
      <p:sp>
        <p:nvSpPr>
          <p:cNvPr id="578" name="Google Shape;578;p55"/>
          <p:cNvSpPr txBox="1"/>
          <p:nvPr/>
        </p:nvSpPr>
        <p:spPr>
          <a:xfrm>
            <a:off x="6295350" y="3837025"/>
            <a:ext cx="2500500" cy="877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Anaheim"/>
                <a:ea typeface="Anaheim"/>
                <a:cs typeface="Anaheim"/>
                <a:sym typeface="Anaheim"/>
              </a:rPr>
              <a:t>CFO</a:t>
            </a:r>
            <a:endParaRPr sz="1500" b="1">
              <a:solidFill>
                <a:schemeClr val="dk1"/>
              </a:solidFill>
              <a:latin typeface="Anaheim"/>
              <a:ea typeface="Anaheim"/>
              <a:cs typeface="Anaheim"/>
              <a:sym typeface="Anaheim"/>
            </a:endParaRPr>
          </a:p>
          <a:p>
            <a:pPr marL="0" lvl="0" indent="0" algn="ctr" rtl="0">
              <a:spcBef>
                <a:spcPts val="0"/>
              </a:spcBef>
              <a:spcAft>
                <a:spcPts val="0"/>
              </a:spcAft>
              <a:buNone/>
            </a:pPr>
            <a:r>
              <a:rPr lang="en" sz="1500" b="1">
                <a:solidFill>
                  <a:schemeClr val="dk1"/>
                </a:solidFill>
                <a:latin typeface="Anaheim"/>
                <a:ea typeface="Anaheim"/>
                <a:cs typeface="Anaheim"/>
                <a:sym typeface="Anaheim"/>
              </a:rPr>
              <a:t>Seun Sodipo</a:t>
            </a:r>
            <a:endParaRPr sz="1500" b="1">
              <a:solidFill>
                <a:schemeClr val="dk1"/>
              </a:solidFill>
              <a:latin typeface="Anaheim"/>
              <a:ea typeface="Anaheim"/>
              <a:cs typeface="Anaheim"/>
              <a:sym typeface="Anaheim"/>
            </a:endParaRPr>
          </a:p>
          <a:p>
            <a:pPr marL="0" lvl="0" indent="0" algn="ctr" rtl="0">
              <a:spcBef>
                <a:spcPts val="0"/>
              </a:spcBef>
              <a:spcAft>
                <a:spcPts val="0"/>
              </a:spcAft>
              <a:buNone/>
            </a:pPr>
            <a:r>
              <a:rPr lang="en" sz="1500" b="1">
                <a:solidFill>
                  <a:schemeClr val="dk1"/>
                </a:solidFill>
                <a:latin typeface="Anaheim"/>
                <a:ea typeface="Anaheim"/>
                <a:cs typeface="Anaheim"/>
                <a:sym typeface="Anaheim"/>
              </a:rPr>
              <a:t>Feb 2022</a:t>
            </a:r>
            <a:endParaRPr sz="1500" b="1">
              <a:solidFill>
                <a:schemeClr val="dk1"/>
              </a:solidFill>
              <a:latin typeface="Anaheim"/>
              <a:ea typeface="Anaheim"/>
              <a:cs typeface="Anaheim"/>
              <a:sym typeface="Anaheim"/>
            </a:endParaRPr>
          </a:p>
        </p:txBody>
      </p:sp>
      <p:sp>
        <p:nvSpPr>
          <p:cNvPr id="579" name="Google Shape;579;p55"/>
          <p:cNvSpPr txBox="1"/>
          <p:nvPr/>
        </p:nvSpPr>
        <p:spPr>
          <a:xfrm>
            <a:off x="5999875" y="1301250"/>
            <a:ext cx="3516900" cy="446400"/>
          </a:xfrm>
          <a:prstGeom prst="rect">
            <a:avLst/>
          </a:prstGeom>
          <a:noFill/>
          <a:ln>
            <a:noFill/>
          </a:ln>
        </p:spPr>
        <p:txBody>
          <a:bodyPr spcFirstLastPara="1" wrap="square" lIns="91425" tIns="91425" rIns="91425" bIns="91425" anchor="t" anchorCtr="0">
            <a:spAutoFit/>
          </a:bodyPr>
          <a:lstStyle/>
          <a:p>
            <a:pPr marL="457200" lvl="0" indent="-336550" algn="l" rtl="0">
              <a:lnSpc>
                <a:spcPct val="200000"/>
              </a:lnSpc>
              <a:spcBef>
                <a:spcPts val="0"/>
              </a:spcBef>
              <a:spcAft>
                <a:spcPts val="0"/>
              </a:spcAft>
              <a:buClr>
                <a:schemeClr val="dk1"/>
              </a:buClr>
              <a:buSzPts val="1700"/>
              <a:buFont typeface="Anaheim"/>
              <a:buChar char="●"/>
            </a:pPr>
            <a:r>
              <a:rPr lang="en" sz="1700" b="1">
                <a:solidFill>
                  <a:schemeClr val="dk1"/>
                </a:solidFill>
                <a:latin typeface="Anaheim"/>
                <a:ea typeface="Anaheim"/>
                <a:cs typeface="Anaheim"/>
                <a:sym typeface="Anaheim"/>
              </a:rPr>
              <a:t>Merger and acquisition</a:t>
            </a:r>
            <a:endParaRPr sz="1900" b="1">
              <a:latin typeface="Anaheim"/>
              <a:ea typeface="Anaheim"/>
              <a:cs typeface="Anaheim"/>
              <a:sym typeface="Anaheim"/>
            </a:endParaRPr>
          </a:p>
        </p:txBody>
      </p:sp>
      <p:sp>
        <p:nvSpPr>
          <p:cNvPr id="580" name="Google Shape;580;p55"/>
          <p:cNvSpPr txBox="1"/>
          <p:nvPr/>
        </p:nvSpPr>
        <p:spPr>
          <a:xfrm>
            <a:off x="368050" y="1301250"/>
            <a:ext cx="3516900" cy="446400"/>
          </a:xfrm>
          <a:prstGeom prst="rect">
            <a:avLst/>
          </a:prstGeom>
          <a:noFill/>
          <a:ln>
            <a:noFill/>
          </a:ln>
        </p:spPr>
        <p:txBody>
          <a:bodyPr spcFirstLastPara="1" wrap="square" lIns="91425" tIns="91425" rIns="91425" bIns="91425" anchor="t" anchorCtr="0">
            <a:spAutoFit/>
          </a:bodyPr>
          <a:lstStyle/>
          <a:p>
            <a:pPr marL="457200" lvl="0" indent="-336550" algn="l" rtl="0">
              <a:lnSpc>
                <a:spcPct val="200000"/>
              </a:lnSpc>
              <a:spcBef>
                <a:spcPts val="0"/>
              </a:spcBef>
              <a:spcAft>
                <a:spcPts val="0"/>
              </a:spcAft>
              <a:buClr>
                <a:schemeClr val="dk1"/>
              </a:buClr>
              <a:buSzPts val="1700"/>
              <a:buFont typeface="Anaheim"/>
              <a:buChar char="●"/>
            </a:pPr>
            <a:r>
              <a:rPr lang="en" sz="1700" b="1">
                <a:solidFill>
                  <a:schemeClr val="dk1"/>
                </a:solidFill>
                <a:latin typeface="Anaheim"/>
                <a:ea typeface="Anaheim"/>
                <a:cs typeface="Anaheim"/>
                <a:sym typeface="Anaheim"/>
              </a:rPr>
              <a:t>More Flagship Shops</a:t>
            </a:r>
            <a:endParaRPr sz="1900" b="1">
              <a:latin typeface="Anaheim"/>
              <a:ea typeface="Anaheim"/>
              <a:cs typeface="Anaheim"/>
              <a:sym typeface="Anaheim"/>
            </a:endParaRPr>
          </a:p>
        </p:txBody>
      </p:sp>
      <p:pic>
        <p:nvPicPr>
          <p:cNvPr id="581" name="Google Shape;581;p55" descr="Kristy Maynes, Vice President, Global Corporate Partnerships &amp; Licensed  Markets, Lululemon Athletica"/>
          <p:cNvPicPr preferRelativeResize="0"/>
          <p:nvPr/>
        </p:nvPicPr>
        <p:blipFill>
          <a:blip r:embed="rId4">
            <a:alphaModFix/>
          </a:blip>
          <a:stretch>
            <a:fillRect/>
          </a:stretch>
        </p:blipFill>
        <p:spPr>
          <a:xfrm>
            <a:off x="906100" y="1958063"/>
            <a:ext cx="1730425" cy="1730449"/>
          </a:xfrm>
          <a:prstGeom prst="rect">
            <a:avLst/>
          </a:prstGeom>
          <a:noFill/>
          <a:ln>
            <a:noFill/>
          </a:ln>
        </p:spPr>
      </p:pic>
      <p:sp>
        <p:nvSpPr>
          <p:cNvPr id="582" name="Google Shape;582;p55"/>
          <p:cNvSpPr txBox="1"/>
          <p:nvPr/>
        </p:nvSpPr>
        <p:spPr>
          <a:xfrm>
            <a:off x="136475" y="3837025"/>
            <a:ext cx="3165900" cy="877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Anaheim"/>
                <a:ea typeface="Anaheim"/>
                <a:cs typeface="Anaheim"/>
                <a:sym typeface="Anaheim"/>
              </a:rPr>
              <a:t>Senior Vice President of Retail</a:t>
            </a:r>
            <a:endParaRPr sz="1500" b="1">
              <a:solidFill>
                <a:schemeClr val="dk1"/>
              </a:solidFill>
              <a:latin typeface="Anaheim"/>
              <a:ea typeface="Anaheim"/>
              <a:cs typeface="Anaheim"/>
              <a:sym typeface="Anaheim"/>
            </a:endParaRPr>
          </a:p>
          <a:p>
            <a:pPr marL="457200" lvl="0" indent="0" algn="l" rtl="0">
              <a:spcBef>
                <a:spcPts val="0"/>
              </a:spcBef>
              <a:spcAft>
                <a:spcPts val="0"/>
              </a:spcAft>
              <a:buNone/>
            </a:pPr>
            <a:r>
              <a:rPr lang="en" sz="1500" b="1">
                <a:solidFill>
                  <a:schemeClr val="dk1"/>
                </a:solidFill>
                <a:latin typeface="Anaheim"/>
                <a:ea typeface="Anaheim"/>
                <a:cs typeface="Anaheim"/>
                <a:sym typeface="Anaheim"/>
              </a:rPr>
              <a:t>          Kristy Maynes</a:t>
            </a:r>
            <a:endParaRPr sz="1500" b="1">
              <a:solidFill>
                <a:schemeClr val="dk1"/>
              </a:solidFill>
              <a:latin typeface="Anaheim"/>
              <a:ea typeface="Anaheim"/>
              <a:cs typeface="Anaheim"/>
              <a:sym typeface="Anaheim"/>
            </a:endParaRPr>
          </a:p>
          <a:p>
            <a:pPr marL="0" marR="0" lvl="0" indent="0" algn="ctr" rtl="0">
              <a:lnSpc>
                <a:spcPct val="100000"/>
              </a:lnSpc>
              <a:spcBef>
                <a:spcPts val="0"/>
              </a:spcBef>
              <a:spcAft>
                <a:spcPts val="0"/>
              </a:spcAft>
              <a:buNone/>
            </a:pPr>
            <a:r>
              <a:rPr lang="en" sz="1500" b="1">
                <a:solidFill>
                  <a:schemeClr val="dk1"/>
                </a:solidFill>
                <a:latin typeface="Anaheim"/>
                <a:ea typeface="Anaheim"/>
                <a:cs typeface="Anaheim"/>
                <a:sym typeface="Anaheim"/>
              </a:rPr>
              <a:t>Oct 2021</a:t>
            </a:r>
            <a:endParaRPr sz="1500" b="1">
              <a:solidFill>
                <a:schemeClr val="dk1"/>
              </a:solidFill>
              <a:latin typeface="Anaheim"/>
              <a:ea typeface="Anaheim"/>
              <a:cs typeface="Anaheim"/>
              <a:sym typeface="Anaheim"/>
            </a:endParaRPr>
          </a:p>
        </p:txBody>
      </p:sp>
      <p:sp>
        <p:nvSpPr>
          <p:cNvPr id="583" name="Google Shape;583;p55"/>
          <p:cNvSpPr txBox="1"/>
          <p:nvPr/>
        </p:nvSpPr>
        <p:spPr>
          <a:xfrm>
            <a:off x="2965950" y="1301250"/>
            <a:ext cx="3516900" cy="446400"/>
          </a:xfrm>
          <a:prstGeom prst="rect">
            <a:avLst/>
          </a:prstGeom>
          <a:noFill/>
          <a:ln>
            <a:noFill/>
          </a:ln>
        </p:spPr>
        <p:txBody>
          <a:bodyPr spcFirstLastPara="1" wrap="square" lIns="91425" tIns="91425" rIns="91425" bIns="91425" anchor="t" anchorCtr="0">
            <a:spAutoFit/>
          </a:bodyPr>
          <a:lstStyle/>
          <a:p>
            <a:pPr marL="457200" lvl="0" indent="-336550" algn="l" rtl="0">
              <a:lnSpc>
                <a:spcPct val="200000"/>
              </a:lnSpc>
              <a:spcBef>
                <a:spcPts val="0"/>
              </a:spcBef>
              <a:spcAft>
                <a:spcPts val="0"/>
              </a:spcAft>
              <a:buClr>
                <a:schemeClr val="dk1"/>
              </a:buClr>
              <a:buSzPts val="1700"/>
              <a:buFont typeface="Anaheim"/>
              <a:buChar char="●"/>
            </a:pPr>
            <a:r>
              <a:rPr lang="en" sz="1700" b="1">
                <a:solidFill>
                  <a:schemeClr val="dk1"/>
                </a:solidFill>
                <a:latin typeface="Anaheim"/>
                <a:ea typeface="Anaheim"/>
                <a:cs typeface="Anaheim"/>
                <a:sym typeface="Anaheim"/>
              </a:rPr>
              <a:t>Connect with Customers</a:t>
            </a:r>
            <a:endParaRPr sz="1900" b="1">
              <a:latin typeface="Anaheim"/>
              <a:ea typeface="Anaheim"/>
              <a:cs typeface="Anaheim"/>
              <a:sym typeface="Anaheim"/>
            </a:endParaRPr>
          </a:p>
        </p:txBody>
      </p:sp>
      <p:pic>
        <p:nvPicPr>
          <p:cNvPr id="584" name="Google Shape;584;p55" descr="Kyle Leahy's email &amp; phone | Cole Haan's Executive Vice President and  General Manager, North America email"/>
          <p:cNvPicPr preferRelativeResize="0"/>
          <p:nvPr/>
        </p:nvPicPr>
        <p:blipFill>
          <a:blip r:embed="rId5">
            <a:alphaModFix/>
          </a:blip>
          <a:stretch>
            <a:fillRect/>
          </a:stretch>
        </p:blipFill>
        <p:spPr>
          <a:xfrm>
            <a:off x="3682700" y="1958075"/>
            <a:ext cx="1730425" cy="1730425"/>
          </a:xfrm>
          <a:prstGeom prst="rect">
            <a:avLst/>
          </a:prstGeom>
          <a:noFill/>
          <a:ln>
            <a:noFill/>
          </a:ln>
        </p:spPr>
      </p:pic>
      <p:sp>
        <p:nvSpPr>
          <p:cNvPr id="585" name="Google Shape;585;p55"/>
          <p:cNvSpPr txBox="1"/>
          <p:nvPr/>
        </p:nvSpPr>
        <p:spPr>
          <a:xfrm>
            <a:off x="3302376" y="3837025"/>
            <a:ext cx="27840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latin typeface="Anaheim"/>
                <a:ea typeface="Anaheim"/>
                <a:cs typeface="Anaheim"/>
                <a:sym typeface="Anaheim"/>
              </a:rPr>
              <a:t>First Chief Commercial Officer</a:t>
            </a:r>
            <a:endParaRPr sz="1500" b="1">
              <a:solidFill>
                <a:schemeClr val="dk1"/>
              </a:solidFill>
              <a:latin typeface="Anaheim"/>
              <a:ea typeface="Anaheim"/>
              <a:cs typeface="Anaheim"/>
              <a:sym typeface="Anaheim"/>
            </a:endParaRPr>
          </a:p>
          <a:p>
            <a:pPr marL="0" lvl="0" indent="0" algn="ctr" rtl="0">
              <a:spcBef>
                <a:spcPts val="0"/>
              </a:spcBef>
              <a:spcAft>
                <a:spcPts val="0"/>
              </a:spcAft>
              <a:buNone/>
            </a:pPr>
            <a:r>
              <a:rPr lang="en" sz="1500" b="1">
                <a:solidFill>
                  <a:schemeClr val="dk1"/>
                </a:solidFill>
                <a:latin typeface="Anaheim"/>
                <a:ea typeface="Anaheim"/>
                <a:cs typeface="Anaheim"/>
                <a:sym typeface="Anaheim"/>
              </a:rPr>
              <a:t>Kyle Leahy</a:t>
            </a:r>
            <a:endParaRPr sz="1500" b="1">
              <a:solidFill>
                <a:schemeClr val="dk1"/>
              </a:solidFill>
              <a:latin typeface="Anaheim"/>
              <a:ea typeface="Anaheim"/>
              <a:cs typeface="Anaheim"/>
              <a:sym typeface="Anaheim"/>
            </a:endParaRPr>
          </a:p>
          <a:p>
            <a:pPr marL="0" lvl="0" indent="0" algn="ctr" rtl="0">
              <a:spcBef>
                <a:spcPts val="0"/>
              </a:spcBef>
              <a:spcAft>
                <a:spcPts val="0"/>
              </a:spcAft>
              <a:buNone/>
            </a:pPr>
            <a:r>
              <a:rPr lang="en" sz="1500" b="1">
                <a:solidFill>
                  <a:schemeClr val="dk1"/>
                </a:solidFill>
                <a:latin typeface="Anaheim"/>
                <a:ea typeface="Anaheim"/>
                <a:cs typeface="Anaheim"/>
                <a:sym typeface="Anaheim"/>
              </a:rPr>
              <a:t>Nov 2021</a:t>
            </a:r>
            <a:endParaRPr sz="1500" b="1">
              <a:solidFill>
                <a:schemeClr val="dk1"/>
              </a:solidFill>
              <a:latin typeface="Anaheim"/>
              <a:ea typeface="Anaheim"/>
              <a:cs typeface="Anaheim"/>
              <a:sym typeface="Anahei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56"/>
          <p:cNvSpPr txBox="1"/>
          <p:nvPr/>
        </p:nvSpPr>
        <p:spPr>
          <a:xfrm>
            <a:off x="281350" y="445475"/>
            <a:ext cx="5087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solidFill>
                  <a:schemeClr val="hlink"/>
                </a:solidFill>
                <a:latin typeface="Abril Fatface"/>
                <a:ea typeface="Abril Fatface"/>
                <a:cs typeface="Abril Fatface"/>
                <a:sym typeface="Abril Fatface"/>
              </a:rPr>
              <a:t>Physical Expansion</a:t>
            </a:r>
            <a:endParaRPr>
              <a:latin typeface="Anaheim"/>
              <a:ea typeface="Anaheim"/>
              <a:cs typeface="Anaheim"/>
              <a:sym typeface="Anaheim"/>
            </a:endParaRPr>
          </a:p>
        </p:txBody>
      </p:sp>
      <p:pic>
        <p:nvPicPr>
          <p:cNvPr id="591" name="Google Shape;591;p56"/>
          <p:cNvPicPr preferRelativeResize="0"/>
          <p:nvPr/>
        </p:nvPicPr>
        <p:blipFill>
          <a:blip r:embed="rId3">
            <a:alphaModFix/>
          </a:blip>
          <a:stretch>
            <a:fillRect/>
          </a:stretch>
        </p:blipFill>
        <p:spPr>
          <a:xfrm>
            <a:off x="5521450" y="756950"/>
            <a:ext cx="3307250" cy="4104075"/>
          </a:xfrm>
          <a:prstGeom prst="rect">
            <a:avLst/>
          </a:prstGeom>
          <a:noFill/>
          <a:ln>
            <a:noFill/>
          </a:ln>
        </p:spPr>
      </p:pic>
      <p:sp>
        <p:nvSpPr>
          <p:cNvPr id="592" name="Google Shape;592;p56"/>
          <p:cNvSpPr txBox="1"/>
          <p:nvPr/>
        </p:nvSpPr>
        <p:spPr>
          <a:xfrm>
            <a:off x="367850" y="1313800"/>
            <a:ext cx="436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Anaheim"/>
              <a:ea typeface="Anaheim"/>
              <a:cs typeface="Anaheim"/>
              <a:sym typeface="Anaheim"/>
            </a:endParaRPr>
          </a:p>
        </p:txBody>
      </p:sp>
      <p:sp>
        <p:nvSpPr>
          <p:cNvPr id="593" name="Google Shape;593;p56"/>
          <p:cNvSpPr txBox="1"/>
          <p:nvPr/>
        </p:nvSpPr>
        <p:spPr>
          <a:xfrm>
            <a:off x="5521475" y="294100"/>
            <a:ext cx="3307200" cy="615600"/>
          </a:xfrm>
          <a:prstGeom prst="rect">
            <a:avLst/>
          </a:prstGeom>
          <a:solidFill>
            <a:schemeClr val="lt1"/>
          </a:solidFill>
          <a:ln>
            <a:noFill/>
          </a:ln>
        </p:spPr>
        <p:txBody>
          <a:bodyPr spcFirstLastPara="1" wrap="square" lIns="91425" tIns="91425" rIns="91425" bIns="91425" anchor="t" anchorCtr="0">
            <a:spAutoFit/>
          </a:bodyPr>
          <a:lstStyle/>
          <a:p>
            <a:pPr marL="0" lvl="0" indent="0" algn="ctr" rtl="0">
              <a:spcBef>
                <a:spcPts val="0"/>
              </a:spcBef>
              <a:spcAft>
                <a:spcPts val="0"/>
              </a:spcAft>
              <a:buClr>
                <a:schemeClr val="hlink"/>
              </a:buClr>
              <a:buSzPts val="1100"/>
              <a:buFont typeface="Arial"/>
              <a:buNone/>
            </a:pPr>
            <a:r>
              <a:rPr lang="en" sz="2800">
                <a:solidFill>
                  <a:schemeClr val="hlink"/>
                </a:solidFill>
                <a:latin typeface="Abril Fatface"/>
                <a:ea typeface="Abril Fatface"/>
                <a:cs typeface="Abril Fatface"/>
                <a:sym typeface="Abril Fatface"/>
              </a:rPr>
              <a:t>Seattle, WA</a:t>
            </a:r>
            <a:endParaRPr>
              <a:latin typeface="Anaheim"/>
              <a:ea typeface="Anaheim"/>
              <a:cs typeface="Anaheim"/>
              <a:sym typeface="Anaheim"/>
            </a:endParaRPr>
          </a:p>
        </p:txBody>
      </p:sp>
      <p:sp>
        <p:nvSpPr>
          <p:cNvPr id="594" name="Google Shape;594;p56"/>
          <p:cNvSpPr txBox="1"/>
          <p:nvPr/>
        </p:nvSpPr>
        <p:spPr>
          <a:xfrm>
            <a:off x="281350" y="1192700"/>
            <a:ext cx="4684200" cy="3786600"/>
          </a:xfrm>
          <a:prstGeom prst="rect">
            <a:avLst/>
          </a:prstGeom>
          <a:noFill/>
          <a:ln>
            <a:noFill/>
          </a:ln>
        </p:spPr>
        <p:txBody>
          <a:bodyPr spcFirstLastPara="1" wrap="square" lIns="91425" tIns="91425" rIns="91425" bIns="91425" anchor="t" anchorCtr="0">
            <a:spAutoFit/>
          </a:bodyPr>
          <a:lstStyle/>
          <a:p>
            <a:pPr marL="457200" lvl="0" indent="-342900" algn="l" rtl="0">
              <a:lnSpc>
                <a:spcPct val="150000"/>
              </a:lnSpc>
              <a:spcBef>
                <a:spcPts val="0"/>
              </a:spcBef>
              <a:spcAft>
                <a:spcPts val="0"/>
              </a:spcAft>
              <a:buClr>
                <a:schemeClr val="dk1"/>
              </a:buClr>
              <a:buSzPts val="1800"/>
              <a:buFont typeface="Anaheim"/>
              <a:buChar char="●"/>
            </a:pPr>
            <a:r>
              <a:rPr lang="en" sz="1800" b="1">
                <a:solidFill>
                  <a:schemeClr val="dk1"/>
                </a:solidFill>
                <a:latin typeface="Anaheim"/>
                <a:ea typeface="Anaheim"/>
                <a:cs typeface="Anaheim"/>
                <a:sym typeface="Anaheim"/>
              </a:rPr>
              <a:t>Due to safety concerns surrounding Covid-19, all physical retail stores were closed. </a:t>
            </a:r>
            <a:endParaRPr sz="1800" b="1">
              <a:solidFill>
                <a:schemeClr val="dk1"/>
              </a:solidFill>
              <a:latin typeface="Anaheim"/>
              <a:ea typeface="Anaheim"/>
              <a:cs typeface="Anaheim"/>
              <a:sym typeface="Anaheim"/>
            </a:endParaRPr>
          </a:p>
          <a:p>
            <a:pPr marL="0" lvl="0" indent="0" algn="l" rtl="0">
              <a:lnSpc>
                <a:spcPct val="150000"/>
              </a:lnSpc>
              <a:spcBef>
                <a:spcPts val="0"/>
              </a:spcBef>
              <a:spcAft>
                <a:spcPts val="0"/>
              </a:spcAft>
              <a:buNone/>
            </a:pPr>
            <a:endParaRPr sz="1800" b="1">
              <a:solidFill>
                <a:schemeClr val="dk1"/>
              </a:solidFill>
              <a:latin typeface="Anaheim"/>
              <a:ea typeface="Anaheim"/>
              <a:cs typeface="Anaheim"/>
              <a:sym typeface="Anaheim"/>
            </a:endParaRPr>
          </a:p>
          <a:p>
            <a:pPr marL="457200" lvl="0" indent="-342900" algn="l" rtl="0">
              <a:lnSpc>
                <a:spcPct val="200000"/>
              </a:lnSpc>
              <a:spcBef>
                <a:spcPts val="0"/>
              </a:spcBef>
              <a:spcAft>
                <a:spcPts val="0"/>
              </a:spcAft>
              <a:buClr>
                <a:schemeClr val="dk1"/>
              </a:buClr>
              <a:buSzPts val="1800"/>
              <a:buFont typeface="Anaheim"/>
              <a:buChar char="●"/>
            </a:pPr>
            <a:r>
              <a:rPr lang="en" sz="1800" b="1">
                <a:solidFill>
                  <a:schemeClr val="dk1"/>
                </a:solidFill>
                <a:latin typeface="Anaheim"/>
                <a:ea typeface="Anaheim"/>
                <a:cs typeface="Anaheim"/>
                <a:sym typeface="Anaheim"/>
              </a:rPr>
              <a:t>Glossier opened their Seattle location August 2021, and plan open Los Angeles and London locations by the end of the year. </a:t>
            </a:r>
            <a:endParaRPr sz="1800" b="1">
              <a:solidFill>
                <a:schemeClr val="dk1"/>
              </a:solidFill>
              <a:latin typeface="Anaheim"/>
              <a:ea typeface="Anaheim"/>
              <a:cs typeface="Anaheim"/>
              <a:sym typeface="Anahei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7"/>
          <p:cNvSpPr txBox="1"/>
          <p:nvPr/>
        </p:nvSpPr>
        <p:spPr>
          <a:xfrm>
            <a:off x="1846950" y="439025"/>
            <a:ext cx="5450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hlink"/>
              </a:buClr>
              <a:buSzPts val="1100"/>
              <a:buFont typeface="Arial"/>
              <a:buNone/>
            </a:pPr>
            <a:r>
              <a:rPr lang="en" sz="2800">
                <a:solidFill>
                  <a:schemeClr val="hlink"/>
                </a:solidFill>
                <a:latin typeface="Abril Fatface"/>
                <a:ea typeface="Abril Fatface"/>
                <a:cs typeface="Abril Fatface"/>
                <a:sym typeface="Abril Fatface"/>
              </a:rPr>
              <a:t>Glossier’s Valuation and Plans</a:t>
            </a:r>
            <a:endParaRPr>
              <a:latin typeface="Anaheim"/>
              <a:ea typeface="Anaheim"/>
              <a:cs typeface="Anaheim"/>
              <a:sym typeface="Anaheim"/>
            </a:endParaRPr>
          </a:p>
        </p:txBody>
      </p:sp>
      <p:sp>
        <p:nvSpPr>
          <p:cNvPr id="600" name="Google Shape;600;p57"/>
          <p:cNvSpPr txBox="1"/>
          <p:nvPr/>
        </p:nvSpPr>
        <p:spPr>
          <a:xfrm>
            <a:off x="590425" y="1226275"/>
            <a:ext cx="4511400" cy="3093900"/>
          </a:xfrm>
          <a:prstGeom prst="rect">
            <a:avLst/>
          </a:prstGeom>
          <a:noFill/>
          <a:ln>
            <a:noFill/>
          </a:ln>
        </p:spPr>
        <p:txBody>
          <a:bodyPr spcFirstLastPara="1" wrap="square" lIns="91425" tIns="91425" rIns="91425" bIns="91425" anchor="t" anchorCtr="0">
            <a:spAutoFit/>
          </a:bodyPr>
          <a:lstStyle/>
          <a:p>
            <a:pPr marL="457200" lvl="0" indent="-361950" algn="l" rtl="0">
              <a:lnSpc>
                <a:spcPct val="200000"/>
              </a:lnSpc>
              <a:spcBef>
                <a:spcPts val="0"/>
              </a:spcBef>
              <a:spcAft>
                <a:spcPts val="0"/>
              </a:spcAft>
              <a:buClr>
                <a:schemeClr val="dk1"/>
              </a:buClr>
              <a:buSzPts val="2100"/>
              <a:buFont typeface="Anaheim"/>
              <a:buChar char="●"/>
            </a:pPr>
            <a:r>
              <a:rPr lang="en" sz="2100" b="1">
                <a:solidFill>
                  <a:schemeClr val="dk1"/>
                </a:solidFill>
                <a:latin typeface="Anaheim"/>
                <a:ea typeface="Anaheim"/>
                <a:cs typeface="Anaheim"/>
                <a:sym typeface="Anaheim"/>
              </a:rPr>
              <a:t>The Company’s valuation is 1.8 billion</a:t>
            </a:r>
            <a:endParaRPr sz="2100" b="1">
              <a:solidFill>
                <a:schemeClr val="dk1"/>
              </a:solidFill>
              <a:latin typeface="Anaheim"/>
              <a:ea typeface="Anaheim"/>
              <a:cs typeface="Anaheim"/>
              <a:sym typeface="Anaheim"/>
            </a:endParaRPr>
          </a:p>
          <a:p>
            <a:pPr marL="457200" lvl="0" indent="-361950" algn="l" rtl="0">
              <a:lnSpc>
                <a:spcPct val="200000"/>
              </a:lnSpc>
              <a:spcBef>
                <a:spcPts val="0"/>
              </a:spcBef>
              <a:spcAft>
                <a:spcPts val="0"/>
              </a:spcAft>
              <a:buClr>
                <a:schemeClr val="dk1"/>
              </a:buClr>
              <a:buSzPts val="2100"/>
              <a:buFont typeface="Anaheim"/>
              <a:buChar char="●"/>
            </a:pPr>
            <a:r>
              <a:rPr lang="en" sz="2100" b="1">
                <a:solidFill>
                  <a:schemeClr val="dk1"/>
                </a:solidFill>
                <a:latin typeface="Anaheim"/>
                <a:ea typeface="Anaheim"/>
                <a:cs typeface="Anaheim"/>
                <a:sym typeface="Anaheim"/>
              </a:rPr>
              <a:t>Glossier plans to open dozens of new locations across the country and internationally. </a:t>
            </a:r>
            <a:endParaRPr sz="2100" b="1">
              <a:solidFill>
                <a:schemeClr val="dk1"/>
              </a:solidFill>
              <a:latin typeface="Anaheim"/>
              <a:ea typeface="Anaheim"/>
              <a:cs typeface="Anaheim"/>
              <a:sym typeface="Anaheim"/>
            </a:endParaRPr>
          </a:p>
        </p:txBody>
      </p:sp>
      <p:pic>
        <p:nvPicPr>
          <p:cNvPr id="601" name="Google Shape;601;p57"/>
          <p:cNvPicPr preferRelativeResize="0"/>
          <p:nvPr/>
        </p:nvPicPr>
        <p:blipFill>
          <a:blip r:embed="rId3">
            <a:alphaModFix/>
          </a:blip>
          <a:stretch>
            <a:fillRect/>
          </a:stretch>
        </p:blipFill>
        <p:spPr>
          <a:xfrm>
            <a:off x="6132250" y="1145450"/>
            <a:ext cx="2663700" cy="3784200"/>
          </a:xfrm>
          <a:prstGeom prst="ellipse">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0"/>
          <p:cNvSpPr txBox="1">
            <a:spLocks noGrp="1"/>
          </p:cNvSpPr>
          <p:nvPr>
            <p:ph type="title" idx="2"/>
          </p:nvPr>
        </p:nvSpPr>
        <p:spPr>
          <a:xfrm>
            <a:off x="715200" y="1945525"/>
            <a:ext cx="1514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416" name="Google Shape;416;p40"/>
          <p:cNvGrpSpPr/>
          <p:nvPr/>
        </p:nvGrpSpPr>
        <p:grpSpPr>
          <a:xfrm>
            <a:off x="1969010" y="2081847"/>
            <a:ext cx="489350" cy="489350"/>
            <a:chOff x="6134199" y="3683140"/>
            <a:chExt cx="1077626" cy="1077626"/>
          </a:xfrm>
        </p:grpSpPr>
        <p:cxnSp>
          <p:nvCxnSpPr>
            <p:cNvPr id="417" name="Google Shape;417;p40"/>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18" name="Google Shape;418;p40"/>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19" name="Google Shape;419;p40"/>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20" name="Google Shape;420;p40"/>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cxnSp>
        <p:nvCxnSpPr>
          <p:cNvPr id="421" name="Google Shape;421;p40"/>
          <p:cNvCxnSpPr/>
          <p:nvPr/>
        </p:nvCxnSpPr>
        <p:spPr>
          <a:xfrm rot="10800000">
            <a:off x="715100" y="2969375"/>
            <a:ext cx="1882800" cy="0"/>
          </a:xfrm>
          <a:prstGeom prst="straightConnector1">
            <a:avLst/>
          </a:prstGeom>
          <a:noFill/>
          <a:ln w="9525" cap="flat" cmpd="sng">
            <a:solidFill>
              <a:schemeClr val="dk1"/>
            </a:solidFill>
            <a:prstDash val="solid"/>
            <a:round/>
            <a:headEnd type="none" w="med" len="med"/>
            <a:tailEnd type="none" w="med" len="med"/>
          </a:ln>
        </p:spPr>
      </p:cxnSp>
      <p:sp>
        <p:nvSpPr>
          <p:cNvPr id="422" name="Google Shape;422;p40"/>
          <p:cNvSpPr txBox="1">
            <a:spLocks noGrp="1"/>
          </p:cNvSpPr>
          <p:nvPr>
            <p:ph type="title"/>
          </p:nvPr>
        </p:nvSpPr>
        <p:spPr>
          <a:xfrm>
            <a:off x="715200" y="3114225"/>
            <a:ext cx="47034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the Brand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58"/>
          <p:cNvSpPr txBox="1"/>
          <p:nvPr/>
        </p:nvSpPr>
        <p:spPr>
          <a:xfrm>
            <a:off x="475475" y="278450"/>
            <a:ext cx="60135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a:latin typeface="Anaheim"/>
                <a:ea typeface="Anaheim"/>
                <a:cs typeface="Anaheim"/>
                <a:sym typeface="Anaheim"/>
              </a:rPr>
              <a:t>Bibliography</a:t>
            </a:r>
            <a:endParaRPr sz="2300">
              <a:latin typeface="Anaheim"/>
              <a:ea typeface="Anaheim"/>
              <a:cs typeface="Anaheim"/>
              <a:sym typeface="Anaheim"/>
            </a:endParaRPr>
          </a:p>
        </p:txBody>
      </p:sp>
      <p:sp>
        <p:nvSpPr>
          <p:cNvPr id="607" name="Google Shape;607;p58"/>
          <p:cNvSpPr txBox="1"/>
          <p:nvPr/>
        </p:nvSpPr>
        <p:spPr>
          <a:xfrm>
            <a:off x="305275" y="817250"/>
            <a:ext cx="7318500" cy="3555600"/>
          </a:xfrm>
          <a:prstGeom prst="rect">
            <a:avLst/>
          </a:prstGeom>
          <a:noFill/>
          <a:ln>
            <a:noFill/>
          </a:ln>
        </p:spPr>
        <p:txBody>
          <a:bodyPr spcFirstLastPara="1" wrap="square" lIns="91425" tIns="91425" rIns="91425" bIns="91425" anchor="t" anchorCtr="0">
            <a:spAutoFit/>
          </a:bodyPr>
          <a:lstStyle/>
          <a:p>
            <a:pPr marL="355600" lvl="0" indent="0" algn="l" rtl="0">
              <a:lnSpc>
                <a:spcPct val="115000"/>
              </a:lnSpc>
              <a:spcBef>
                <a:spcPts val="1200"/>
              </a:spcBef>
              <a:spcAft>
                <a:spcPts val="0"/>
              </a:spcAft>
              <a:buNone/>
            </a:pPr>
            <a:r>
              <a:rPr lang="en" sz="800">
                <a:solidFill>
                  <a:schemeClr val="dk1"/>
                </a:solidFill>
              </a:rPr>
              <a:t>Bold, B. (2019, May 30). Glossier to open Miami pop-up supporting LGBT+ rights. Campaign US. Retrieved November 11, 2021, from </a:t>
            </a:r>
            <a:r>
              <a:rPr lang="en" sz="800" u="sng">
                <a:solidFill>
                  <a:schemeClr val="hlink"/>
                </a:solidFill>
                <a:hlinkClick r:id="rId3"/>
              </a:rPr>
              <a:t>https://www.campaignlive.com/article/glossier-open-miami-pop-up-supporting-lgbt+-rights/1580253</a:t>
            </a:r>
            <a:r>
              <a:rPr lang="en" sz="800">
                <a:solidFill>
                  <a:schemeClr val="dk1"/>
                </a:solidFill>
              </a:rPr>
              <a:t>.</a:t>
            </a:r>
            <a:endParaRPr sz="800">
              <a:solidFill>
                <a:schemeClr val="dk1"/>
              </a:solidFill>
            </a:endParaRPr>
          </a:p>
          <a:p>
            <a:pPr marL="355600" lvl="0" indent="0" algn="l" rtl="0">
              <a:lnSpc>
                <a:spcPct val="115000"/>
              </a:lnSpc>
              <a:spcBef>
                <a:spcPts val="1200"/>
              </a:spcBef>
              <a:spcAft>
                <a:spcPts val="0"/>
              </a:spcAft>
              <a:buClr>
                <a:srgbClr val="000000"/>
              </a:buClr>
              <a:buSzPts val="1100"/>
              <a:buFont typeface="Arial"/>
              <a:buNone/>
            </a:pPr>
            <a:r>
              <a:rPr lang="en" sz="800">
                <a:solidFill>
                  <a:schemeClr val="dk1"/>
                </a:solidFill>
              </a:rPr>
              <a:t>Danziger, P. N. (2018, November 7). </a:t>
            </a:r>
            <a:r>
              <a:rPr lang="en" sz="800" i="1">
                <a:solidFill>
                  <a:schemeClr val="dk1"/>
                </a:solidFill>
              </a:rPr>
              <a:t>5 reasons that Glossier is so successful</a:t>
            </a:r>
            <a:r>
              <a:rPr lang="en" sz="800">
                <a:solidFill>
                  <a:schemeClr val="dk1"/>
                </a:solidFill>
              </a:rPr>
              <a:t>. Forbes. Retrieved November 27, 2021, from https://www.forbes.com/sites/pamdanziger/2018/11/07/5-keys-to-beauty-brand-glossiers-success/. </a:t>
            </a:r>
            <a:endParaRPr sz="800">
              <a:solidFill>
                <a:schemeClr val="dk1"/>
              </a:solidFill>
            </a:endParaRPr>
          </a:p>
          <a:p>
            <a:pPr marL="355600" lvl="0" indent="0" algn="l" rtl="0">
              <a:lnSpc>
                <a:spcPct val="115000"/>
              </a:lnSpc>
              <a:spcBef>
                <a:spcPts val="1200"/>
              </a:spcBef>
              <a:spcAft>
                <a:spcPts val="0"/>
              </a:spcAft>
              <a:buNone/>
            </a:pPr>
            <a:r>
              <a:rPr lang="en" sz="800">
                <a:solidFill>
                  <a:schemeClr val="dk1"/>
                </a:solidFill>
              </a:rPr>
              <a:t>GlossierMasker. (n.d.). Glossier: Changing the face of the beauty industry by crowdsourcing the magic formula. Technology and Operations Management. Retrieved November 27, 2021, from https://digital.hbs.edu/platform-rctom/submission/glossier-changing-the-face-of-the-beauty-industry-by-crowdsourcing-the-magic-formula/.</a:t>
            </a:r>
            <a:endParaRPr sz="800">
              <a:solidFill>
                <a:schemeClr val="dk1"/>
              </a:solidFill>
            </a:endParaRPr>
          </a:p>
          <a:p>
            <a:pPr marL="355600" lvl="0" indent="0" algn="l" rtl="0">
              <a:lnSpc>
                <a:spcPct val="115000"/>
              </a:lnSpc>
              <a:spcBef>
                <a:spcPts val="1200"/>
              </a:spcBef>
              <a:spcAft>
                <a:spcPts val="0"/>
              </a:spcAft>
              <a:buNone/>
            </a:pPr>
            <a:r>
              <a:rPr lang="en" sz="800">
                <a:solidFill>
                  <a:schemeClr val="dk1"/>
                </a:solidFill>
              </a:rPr>
              <a:t>Howarth, D. (2021, August 26). Glossier Seattle store features Mossy Mushroom-covered mound. Dezeen. Retrieved November 30, 2021, from https://www.dezeen.com/2021/08/25/glossier-seattle-store-mossy-mushroom-covered-mound/. </a:t>
            </a:r>
            <a:endParaRPr sz="800">
              <a:solidFill>
                <a:schemeClr val="dk1"/>
              </a:solidFill>
            </a:endParaRPr>
          </a:p>
          <a:p>
            <a:pPr marL="355600" lvl="0" indent="0" algn="l" rtl="0">
              <a:lnSpc>
                <a:spcPct val="115000"/>
              </a:lnSpc>
              <a:spcBef>
                <a:spcPts val="1200"/>
              </a:spcBef>
              <a:spcAft>
                <a:spcPts val="0"/>
              </a:spcAft>
              <a:buNone/>
            </a:pPr>
            <a:r>
              <a:rPr lang="en" sz="800">
                <a:solidFill>
                  <a:schemeClr val="dk1"/>
                </a:solidFill>
              </a:rPr>
              <a:t>Jansen, C. (2021, November 02). Glossier brings on new CFO, chief commercial officer. Retrieved from https://www.retaildive.com/news/glossier-brings-on-new-cfo-chief-commercial-officer/609310/</a:t>
            </a:r>
            <a:endParaRPr sz="800">
              <a:solidFill>
                <a:schemeClr val="dk1"/>
              </a:solidFill>
            </a:endParaRPr>
          </a:p>
          <a:p>
            <a:pPr marL="355600" lvl="0" indent="0" algn="l" rtl="0">
              <a:lnSpc>
                <a:spcPct val="115000"/>
              </a:lnSpc>
              <a:spcBef>
                <a:spcPts val="1200"/>
              </a:spcBef>
              <a:spcAft>
                <a:spcPts val="0"/>
              </a:spcAft>
              <a:buNone/>
            </a:pPr>
            <a:r>
              <a:rPr lang="en" sz="800">
                <a:solidFill>
                  <a:schemeClr val="dk1"/>
                </a:solidFill>
              </a:rPr>
              <a:t>Kilikita, J. (2021, June 18). Calling all glossier obsessives: A permanent store is coming to London. Glossier Is Opening A Permanent Store In London. Retrieved November 30, 2021, from </a:t>
            </a:r>
            <a:r>
              <a:rPr lang="en" sz="800" u="sng">
                <a:solidFill>
                  <a:schemeClr val="hlink"/>
                </a:solidFill>
                <a:hlinkClick r:id="rId4"/>
              </a:rPr>
              <a:t>https://www.refinery29.com/en-gb/glossier-store-london</a:t>
            </a:r>
            <a:r>
              <a:rPr lang="en" sz="800">
                <a:solidFill>
                  <a:schemeClr val="dk1"/>
                </a:solidFill>
              </a:rPr>
              <a:t>.</a:t>
            </a:r>
            <a:endParaRPr sz="800">
              <a:solidFill>
                <a:schemeClr val="dk1"/>
              </a:solidFill>
            </a:endParaRPr>
          </a:p>
          <a:p>
            <a:pPr marL="355600" lvl="0" indent="0" algn="l" rtl="0">
              <a:lnSpc>
                <a:spcPct val="115000"/>
              </a:lnSpc>
              <a:spcBef>
                <a:spcPts val="1200"/>
              </a:spcBef>
              <a:spcAft>
                <a:spcPts val="0"/>
              </a:spcAft>
              <a:buNone/>
            </a:pPr>
            <a:r>
              <a:rPr lang="en" sz="800">
                <a:solidFill>
                  <a:schemeClr val="dk1"/>
                </a:solidFill>
              </a:rPr>
              <a:t>Sraders, A. (2021, October 29). What is the product life cycle? stages and examples. TheStreet. Retrieved November 5, 2021, from https://www.thestreet.com/markets/commodities/product-life-cycle-14882534.</a:t>
            </a:r>
            <a:endParaRPr sz="800">
              <a:solidFill>
                <a:schemeClr val="dk1"/>
              </a:solidFill>
            </a:endParaRPr>
          </a:p>
          <a:p>
            <a:pPr marL="355600" lvl="0" indent="0" algn="l" rtl="0">
              <a:lnSpc>
                <a:spcPct val="115000"/>
              </a:lnSpc>
              <a:spcBef>
                <a:spcPts val="1200"/>
              </a:spcBef>
              <a:spcAft>
                <a:spcPts val="1200"/>
              </a:spcAft>
              <a:buClr>
                <a:schemeClr val="hlink"/>
              </a:buClr>
              <a:buSzPts val="1100"/>
              <a:buFont typeface="Arial"/>
              <a:buNone/>
            </a:pPr>
            <a:endParaRPr sz="11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59"/>
          <p:cNvSpPr txBox="1"/>
          <p:nvPr/>
        </p:nvSpPr>
        <p:spPr>
          <a:xfrm>
            <a:off x="475475" y="278450"/>
            <a:ext cx="60135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a:latin typeface="Anaheim"/>
                <a:ea typeface="Anaheim"/>
                <a:cs typeface="Anaheim"/>
                <a:sym typeface="Anaheim"/>
              </a:rPr>
              <a:t>Bibliography</a:t>
            </a:r>
            <a:endParaRPr sz="2300">
              <a:latin typeface="Anaheim"/>
              <a:ea typeface="Anaheim"/>
              <a:cs typeface="Anaheim"/>
              <a:sym typeface="Anaheim"/>
            </a:endParaRPr>
          </a:p>
        </p:txBody>
      </p:sp>
      <p:sp>
        <p:nvSpPr>
          <p:cNvPr id="613" name="Google Shape;613;p59"/>
          <p:cNvSpPr txBox="1"/>
          <p:nvPr/>
        </p:nvSpPr>
        <p:spPr>
          <a:xfrm>
            <a:off x="305275" y="817250"/>
            <a:ext cx="6656400" cy="3130800"/>
          </a:xfrm>
          <a:prstGeom prst="rect">
            <a:avLst/>
          </a:prstGeom>
          <a:noFill/>
          <a:ln>
            <a:noFill/>
          </a:ln>
        </p:spPr>
        <p:txBody>
          <a:bodyPr spcFirstLastPara="1" wrap="square" lIns="91425" tIns="91425" rIns="91425" bIns="91425" anchor="t" anchorCtr="0">
            <a:spAutoFit/>
          </a:bodyPr>
          <a:lstStyle/>
          <a:p>
            <a:pPr marL="355600" lvl="0" indent="0" algn="l" rtl="0">
              <a:lnSpc>
                <a:spcPct val="115000"/>
              </a:lnSpc>
              <a:spcBef>
                <a:spcPts val="1200"/>
              </a:spcBef>
              <a:spcAft>
                <a:spcPts val="0"/>
              </a:spcAft>
              <a:buClr>
                <a:schemeClr val="hlink"/>
              </a:buClr>
              <a:buSzPts val="1100"/>
              <a:buFont typeface="Arial"/>
              <a:buNone/>
            </a:pPr>
            <a:r>
              <a:rPr lang="en" sz="800">
                <a:solidFill>
                  <a:schemeClr val="dk1"/>
                </a:solidFill>
              </a:rPr>
              <a:t>Team, P. byM. S. C. (2020, December 9). Digital Marketing we love: Glossier's Social Media. Marketing Supply Co. Retrieved from https://www.marketingsupply.co/blog/digital-marketing-we-love-glossier/.</a:t>
            </a:r>
            <a:endParaRPr sz="800">
              <a:solidFill>
                <a:schemeClr val="dk1"/>
              </a:solidFill>
            </a:endParaRPr>
          </a:p>
          <a:p>
            <a:pPr marL="355600" lvl="0" indent="0" algn="l" rtl="0">
              <a:lnSpc>
                <a:spcPct val="115000"/>
              </a:lnSpc>
              <a:spcBef>
                <a:spcPts val="1200"/>
              </a:spcBef>
              <a:spcAft>
                <a:spcPts val="0"/>
              </a:spcAft>
              <a:buClr>
                <a:schemeClr val="hlink"/>
              </a:buClr>
              <a:buSzPts val="1100"/>
              <a:buFont typeface="Arial"/>
              <a:buNone/>
            </a:pPr>
            <a:r>
              <a:rPr lang="en" sz="800">
                <a:solidFill>
                  <a:schemeClr val="dk1"/>
                </a:solidFill>
              </a:rPr>
              <a:t>Turk, V. (2020, February 6). </a:t>
            </a:r>
            <a:r>
              <a:rPr lang="en" sz="800" i="1">
                <a:solidFill>
                  <a:schemeClr val="dk1"/>
                </a:solidFill>
              </a:rPr>
              <a:t>How glossier turned itself into a billion-dollar beauty brand</a:t>
            </a:r>
            <a:r>
              <a:rPr lang="en" sz="800">
                <a:solidFill>
                  <a:schemeClr val="dk1"/>
                </a:solidFill>
              </a:rPr>
              <a:t>. WIRED UK. Retrieved November 27, 2021, from https://www.wired.co.uk/article/how-to-build-a-brand-glossier. </a:t>
            </a:r>
            <a:endParaRPr sz="800">
              <a:solidFill>
                <a:schemeClr val="dk1"/>
              </a:solidFill>
            </a:endParaRPr>
          </a:p>
          <a:p>
            <a:pPr marL="355600" lvl="0" indent="0" algn="l" rtl="0">
              <a:lnSpc>
                <a:spcPct val="115000"/>
              </a:lnSpc>
              <a:spcBef>
                <a:spcPts val="1200"/>
              </a:spcBef>
              <a:spcAft>
                <a:spcPts val="0"/>
              </a:spcAft>
              <a:buClr>
                <a:schemeClr val="hlink"/>
              </a:buClr>
              <a:buSzPts val="1100"/>
              <a:buFont typeface="Arial"/>
              <a:buNone/>
            </a:pPr>
            <a:r>
              <a:rPr lang="en" sz="800">
                <a:solidFill>
                  <a:schemeClr val="dk1"/>
                </a:solidFill>
              </a:rPr>
              <a:t>Unmetric. (2019, February 13). How glossier built a cult following on social media. Unmetric Social Media Analytics Blog. Retrieved November 25, 2021, from https://blog.unmetric.com/glossier-social-media-strategy.</a:t>
            </a:r>
            <a:endParaRPr sz="800">
              <a:solidFill>
                <a:schemeClr val="dk1"/>
              </a:solidFill>
            </a:endParaRPr>
          </a:p>
          <a:p>
            <a:pPr marL="355600" lvl="0" indent="0" algn="l" rtl="0">
              <a:lnSpc>
                <a:spcPct val="115000"/>
              </a:lnSpc>
              <a:spcBef>
                <a:spcPts val="1200"/>
              </a:spcBef>
              <a:spcAft>
                <a:spcPts val="0"/>
              </a:spcAft>
              <a:buClr>
                <a:schemeClr val="hlink"/>
              </a:buClr>
              <a:buSzPts val="1100"/>
              <a:buFont typeface="Arial"/>
              <a:buNone/>
            </a:pPr>
            <a:r>
              <a:rPr lang="en" sz="800">
                <a:solidFill>
                  <a:schemeClr val="dk1"/>
                </a:solidFill>
              </a:rPr>
              <a:t>Wilson, M. (2021, July 7). Glossier in new funding round, targets online and physical store growth. Chain Store Age. Retrieved November 30, 2021, from </a:t>
            </a:r>
            <a:r>
              <a:rPr lang="en" sz="800" u="sng">
                <a:solidFill>
                  <a:schemeClr val="hlink"/>
                </a:solidFill>
                <a:hlinkClick r:id="rId3"/>
              </a:rPr>
              <a:t>https://chainstoreage.com/glossier-new-funding-round-targets-online-and-physical-store-growth</a:t>
            </a:r>
            <a:r>
              <a:rPr lang="en" sz="800">
                <a:solidFill>
                  <a:schemeClr val="dk1"/>
                </a:solidFill>
              </a:rPr>
              <a:t>.</a:t>
            </a:r>
            <a:endParaRPr sz="800">
              <a:solidFill>
                <a:schemeClr val="dk1"/>
              </a:solidFill>
            </a:endParaRPr>
          </a:p>
          <a:p>
            <a:pPr marL="355600" lvl="0" indent="0" algn="l" rtl="0">
              <a:lnSpc>
                <a:spcPct val="115000"/>
              </a:lnSpc>
              <a:spcBef>
                <a:spcPts val="1200"/>
              </a:spcBef>
              <a:spcAft>
                <a:spcPts val="0"/>
              </a:spcAft>
              <a:buClr>
                <a:schemeClr val="hlink"/>
              </a:buClr>
              <a:buSzPts val="1100"/>
              <a:buFont typeface="Arial"/>
              <a:buNone/>
            </a:pPr>
            <a:r>
              <a:rPr lang="en" sz="800">
                <a:solidFill>
                  <a:schemeClr val="dk1"/>
                </a:solidFill>
              </a:rPr>
              <a:t>-, D., says:, I., says:, D., says:, B., says:, K. C., says:, F. P., says:, V. U., &amp;amp; says:, S. L. (2021, July 8). The google ads strategy of glossier (case study). Store Growers. Retrieved November 25, 2021, from https://www.storegrowers.com/glossier-google-ads/.</a:t>
            </a:r>
            <a:endParaRPr sz="800">
              <a:solidFill>
                <a:schemeClr val="dk1"/>
              </a:solidFill>
            </a:endParaRPr>
          </a:p>
          <a:p>
            <a:pPr marL="355600" lvl="0" indent="0" algn="l" rtl="0">
              <a:lnSpc>
                <a:spcPct val="115000"/>
              </a:lnSpc>
              <a:spcBef>
                <a:spcPts val="1200"/>
              </a:spcBef>
              <a:spcAft>
                <a:spcPts val="0"/>
              </a:spcAft>
              <a:buNone/>
            </a:pPr>
            <a:endParaRPr sz="800">
              <a:solidFill>
                <a:schemeClr val="dk1"/>
              </a:solidFill>
            </a:endParaRPr>
          </a:p>
          <a:p>
            <a:pPr marL="355600" lvl="0" indent="0" algn="l" rtl="0">
              <a:lnSpc>
                <a:spcPct val="115000"/>
              </a:lnSpc>
              <a:spcBef>
                <a:spcPts val="1200"/>
              </a:spcBef>
              <a:spcAft>
                <a:spcPts val="0"/>
              </a:spcAft>
              <a:buNone/>
            </a:pPr>
            <a:endParaRPr sz="800">
              <a:solidFill>
                <a:schemeClr val="dk1"/>
              </a:solidFill>
            </a:endParaRPr>
          </a:p>
          <a:p>
            <a:pPr marL="355600" lvl="0" indent="0" algn="l" rtl="0">
              <a:lnSpc>
                <a:spcPct val="115000"/>
              </a:lnSpc>
              <a:spcBef>
                <a:spcPts val="1200"/>
              </a:spcBef>
              <a:spcAft>
                <a:spcPts val="1200"/>
              </a:spcAft>
              <a:buClr>
                <a:schemeClr val="hlink"/>
              </a:buClr>
              <a:buSzPts val="1100"/>
              <a:buFont typeface="Arial"/>
              <a:buNone/>
            </a:pPr>
            <a:endParaRPr sz="11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60"/>
          <p:cNvSpPr txBox="1">
            <a:spLocks noGrp="1"/>
          </p:cNvSpPr>
          <p:nvPr>
            <p:ph type="title" idx="6"/>
          </p:nvPr>
        </p:nvSpPr>
        <p:spPr>
          <a:xfrm>
            <a:off x="720000" y="2396950"/>
            <a:ext cx="7704000" cy="58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THANK YOU</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41"/>
          <p:cNvSpPr txBox="1">
            <a:spLocks noGrp="1"/>
          </p:cNvSpPr>
          <p:nvPr>
            <p:ph type="title"/>
          </p:nvPr>
        </p:nvSpPr>
        <p:spPr>
          <a:xfrm>
            <a:off x="4582075" y="914565"/>
            <a:ext cx="38223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is Glossier?</a:t>
            </a:r>
            <a:endParaRPr/>
          </a:p>
        </p:txBody>
      </p:sp>
      <p:sp>
        <p:nvSpPr>
          <p:cNvPr id="428" name="Google Shape;428;p41"/>
          <p:cNvSpPr txBox="1">
            <a:spLocks noGrp="1"/>
          </p:cNvSpPr>
          <p:nvPr>
            <p:ph type="subTitle" idx="1"/>
          </p:nvPr>
        </p:nvSpPr>
        <p:spPr>
          <a:xfrm>
            <a:off x="4591400" y="2300740"/>
            <a:ext cx="3714900" cy="15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hlink"/>
              </a:buClr>
              <a:buSzPts val="1100"/>
              <a:buFont typeface="Arial"/>
              <a:buNone/>
            </a:pPr>
            <a:r>
              <a:rPr lang="en" sz="1800"/>
              <a:t>Glossier is a beauty brand focusing on natural look makeups, as well as skin and body care products. </a:t>
            </a:r>
            <a:endParaRPr/>
          </a:p>
        </p:txBody>
      </p:sp>
      <p:pic>
        <p:nvPicPr>
          <p:cNvPr id="429" name="Google Shape;429;p41"/>
          <p:cNvPicPr preferRelativeResize="0"/>
          <p:nvPr/>
        </p:nvPicPr>
        <p:blipFill rotWithShape="1">
          <a:blip r:embed="rId3">
            <a:alphaModFix/>
          </a:blip>
          <a:srcRect l="10222" r="10222"/>
          <a:stretch/>
        </p:blipFill>
        <p:spPr>
          <a:xfrm>
            <a:off x="736225" y="537900"/>
            <a:ext cx="3222600" cy="4067700"/>
          </a:xfrm>
          <a:prstGeom prst="round2SameRect">
            <a:avLst>
              <a:gd name="adj1" fmla="val 50000"/>
              <a:gd name="adj2" fmla="val 0"/>
            </a:avLst>
          </a:prstGeom>
          <a:noFill/>
          <a:ln w="9525" cap="flat" cmpd="sng">
            <a:solidFill>
              <a:schemeClr val="dk1"/>
            </a:solidFill>
            <a:prstDash val="solid"/>
            <a:round/>
            <a:headEnd type="none" w="sm" len="sm"/>
            <a:tailEnd type="none" w="sm" len="sm"/>
          </a:ln>
        </p:spPr>
      </p:pic>
      <p:grpSp>
        <p:nvGrpSpPr>
          <p:cNvPr id="430" name="Google Shape;430;p41"/>
          <p:cNvGrpSpPr/>
          <p:nvPr/>
        </p:nvGrpSpPr>
        <p:grpSpPr>
          <a:xfrm>
            <a:off x="4582200" y="1938553"/>
            <a:ext cx="3846600" cy="1951598"/>
            <a:chOff x="4582200" y="1965853"/>
            <a:chExt cx="3846600" cy="1951598"/>
          </a:xfrm>
        </p:grpSpPr>
        <p:cxnSp>
          <p:nvCxnSpPr>
            <p:cNvPr id="431" name="Google Shape;431;p41"/>
            <p:cNvCxnSpPr/>
            <p:nvPr/>
          </p:nvCxnSpPr>
          <p:spPr>
            <a:xfrm rot="10800000">
              <a:off x="4582200" y="3917451"/>
              <a:ext cx="3846600" cy="0"/>
            </a:xfrm>
            <a:prstGeom prst="straightConnector1">
              <a:avLst/>
            </a:prstGeom>
            <a:noFill/>
            <a:ln w="9525" cap="flat" cmpd="sng">
              <a:solidFill>
                <a:schemeClr val="dk1"/>
              </a:solidFill>
              <a:prstDash val="solid"/>
              <a:round/>
              <a:headEnd type="none" w="med" len="med"/>
              <a:tailEnd type="none" w="med" len="med"/>
            </a:ln>
          </p:spPr>
        </p:cxnSp>
        <p:cxnSp>
          <p:nvCxnSpPr>
            <p:cNvPr id="432" name="Google Shape;432;p41"/>
            <p:cNvCxnSpPr/>
            <p:nvPr/>
          </p:nvCxnSpPr>
          <p:spPr>
            <a:xfrm rot="10800000">
              <a:off x="4582200" y="1965853"/>
              <a:ext cx="3846600" cy="0"/>
            </a:xfrm>
            <a:prstGeom prst="straightConnector1">
              <a:avLst/>
            </a:prstGeom>
            <a:noFill/>
            <a:ln w="9525" cap="flat" cmpd="sng">
              <a:solidFill>
                <a:schemeClr val="dk1"/>
              </a:solidFill>
              <a:prstDash val="solid"/>
              <a:round/>
              <a:headEnd type="none" w="med" len="med"/>
              <a:tailEnd type="none" w="med" len="med"/>
            </a:ln>
          </p:spPr>
        </p:cxnSp>
      </p:grpSp>
      <p:grpSp>
        <p:nvGrpSpPr>
          <p:cNvPr id="433" name="Google Shape;433;p41"/>
          <p:cNvGrpSpPr/>
          <p:nvPr/>
        </p:nvGrpSpPr>
        <p:grpSpPr>
          <a:xfrm>
            <a:off x="5046756" y="4179994"/>
            <a:ext cx="2804193" cy="422860"/>
            <a:chOff x="5046756" y="4179994"/>
            <a:chExt cx="2804193" cy="422860"/>
          </a:xfrm>
        </p:grpSpPr>
        <p:grpSp>
          <p:nvGrpSpPr>
            <p:cNvPr id="434" name="Google Shape;434;p41"/>
            <p:cNvGrpSpPr/>
            <p:nvPr/>
          </p:nvGrpSpPr>
          <p:grpSpPr>
            <a:xfrm>
              <a:off x="5046756" y="4179994"/>
              <a:ext cx="422860" cy="422860"/>
              <a:chOff x="6134199" y="3683140"/>
              <a:chExt cx="1077626" cy="1077626"/>
            </a:xfrm>
          </p:grpSpPr>
          <p:cxnSp>
            <p:nvCxnSpPr>
              <p:cNvPr id="435" name="Google Shape;435;p41"/>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36" name="Google Shape;436;p41"/>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37" name="Google Shape;437;p41"/>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38" name="Google Shape;438;p41"/>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439" name="Google Shape;439;p41"/>
            <p:cNvGrpSpPr/>
            <p:nvPr/>
          </p:nvGrpSpPr>
          <p:grpSpPr>
            <a:xfrm>
              <a:off x="7428088" y="4179994"/>
              <a:ext cx="422860" cy="422860"/>
              <a:chOff x="6134199" y="3683140"/>
              <a:chExt cx="1077626" cy="1077626"/>
            </a:xfrm>
          </p:grpSpPr>
          <p:cxnSp>
            <p:nvCxnSpPr>
              <p:cNvPr id="440" name="Google Shape;440;p41"/>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41" name="Google Shape;441;p41"/>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41"/>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41"/>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grpSp>
          <p:nvGrpSpPr>
            <p:cNvPr id="444" name="Google Shape;444;p41"/>
            <p:cNvGrpSpPr/>
            <p:nvPr/>
          </p:nvGrpSpPr>
          <p:grpSpPr>
            <a:xfrm>
              <a:off x="6299411" y="4241899"/>
              <a:ext cx="299025" cy="299009"/>
              <a:chOff x="6292173" y="3840900"/>
              <a:chExt cx="762040" cy="762000"/>
            </a:xfrm>
          </p:grpSpPr>
          <p:cxnSp>
            <p:nvCxnSpPr>
              <p:cNvPr id="445" name="Google Shape;445;p41"/>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46" name="Google Shape;446;p41"/>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42"/>
          <p:cNvSpPr txBox="1"/>
          <p:nvPr/>
        </p:nvSpPr>
        <p:spPr>
          <a:xfrm>
            <a:off x="727250" y="480950"/>
            <a:ext cx="4733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latin typeface="Abril Fatface"/>
                <a:ea typeface="Abril Fatface"/>
                <a:cs typeface="Abril Fatface"/>
                <a:sym typeface="Abril Fatface"/>
              </a:rPr>
              <a:t>History of Glossier</a:t>
            </a:r>
            <a:endParaRPr sz="2800">
              <a:latin typeface="Abril Fatface"/>
              <a:ea typeface="Abril Fatface"/>
              <a:cs typeface="Abril Fatface"/>
              <a:sym typeface="Abril Fatface"/>
            </a:endParaRPr>
          </a:p>
        </p:txBody>
      </p:sp>
      <p:sp>
        <p:nvSpPr>
          <p:cNvPr id="452" name="Google Shape;452;p42"/>
          <p:cNvSpPr txBox="1"/>
          <p:nvPr/>
        </p:nvSpPr>
        <p:spPr>
          <a:xfrm>
            <a:off x="332900" y="1185675"/>
            <a:ext cx="55221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latin typeface="Anaheim"/>
                <a:ea typeface="Anaheim"/>
                <a:cs typeface="Anaheim"/>
                <a:sym typeface="Anaheim"/>
              </a:rPr>
              <a:t>2014-</a:t>
            </a:r>
            <a:r>
              <a:rPr lang="en" sz="1700">
                <a:latin typeface="Anaheim"/>
                <a:ea typeface="Anaheim"/>
                <a:cs typeface="Anaheim"/>
                <a:sym typeface="Anaheim"/>
              </a:rPr>
              <a:t>Launched four products </a:t>
            </a:r>
            <a:endParaRPr sz="1700">
              <a:latin typeface="Anaheim"/>
              <a:ea typeface="Anaheim"/>
              <a:cs typeface="Anaheim"/>
              <a:sym typeface="Anaheim"/>
            </a:endParaRPr>
          </a:p>
        </p:txBody>
      </p:sp>
      <p:sp>
        <p:nvSpPr>
          <p:cNvPr id="453" name="Google Shape;453;p42"/>
          <p:cNvSpPr txBox="1"/>
          <p:nvPr/>
        </p:nvSpPr>
        <p:spPr>
          <a:xfrm>
            <a:off x="2192975" y="1708875"/>
            <a:ext cx="54555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hlink"/>
                </a:solidFill>
                <a:latin typeface="Anaheim"/>
                <a:ea typeface="Anaheim"/>
                <a:cs typeface="Anaheim"/>
                <a:sym typeface="Anaheim"/>
              </a:rPr>
              <a:t>2018-</a:t>
            </a:r>
            <a:r>
              <a:rPr lang="en" sz="1700">
                <a:solidFill>
                  <a:schemeClr val="hlink"/>
                </a:solidFill>
                <a:latin typeface="Anaheim"/>
                <a:ea typeface="Anaheim"/>
                <a:cs typeface="Anaheim"/>
                <a:sym typeface="Anaheim"/>
              </a:rPr>
              <a:t>Sold Boy Brow every 32 second</a:t>
            </a:r>
            <a:endParaRPr sz="1700">
              <a:solidFill>
                <a:schemeClr val="hlink"/>
              </a:solidFill>
              <a:latin typeface="Anaheim"/>
              <a:ea typeface="Anaheim"/>
              <a:cs typeface="Anaheim"/>
              <a:sym typeface="Anaheim"/>
            </a:endParaRPr>
          </a:p>
        </p:txBody>
      </p:sp>
      <p:sp>
        <p:nvSpPr>
          <p:cNvPr id="454" name="Google Shape;454;p42"/>
          <p:cNvSpPr txBox="1"/>
          <p:nvPr/>
        </p:nvSpPr>
        <p:spPr>
          <a:xfrm>
            <a:off x="525750" y="2317800"/>
            <a:ext cx="54555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hlink"/>
                </a:solidFill>
                <a:latin typeface="Anaheim"/>
                <a:ea typeface="Anaheim"/>
                <a:cs typeface="Anaheim"/>
                <a:sym typeface="Anaheim"/>
              </a:rPr>
              <a:t>2019-</a:t>
            </a:r>
            <a:r>
              <a:rPr lang="en" sz="1700">
                <a:solidFill>
                  <a:schemeClr val="hlink"/>
                </a:solidFill>
                <a:latin typeface="Anaheim"/>
                <a:ea typeface="Anaheim"/>
                <a:cs typeface="Anaheim"/>
                <a:sym typeface="Anaheim"/>
              </a:rPr>
              <a:t>Valuation of $1.2 billion &amp; Merchandise line</a:t>
            </a:r>
            <a:endParaRPr sz="1700">
              <a:solidFill>
                <a:schemeClr val="hlink"/>
              </a:solidFill>
              <a:latin typeface="Anaheim"/>
              <a:ea typeface="Anaheim"/>
              <a:cs typeface="Anaheim"/>
              <a:sym typeface="Anaheim"/>
            </a:endParaRPr>
          </a:p>
        </p:txBody>
      </p:sp>
      <p:sp>
        <p:nvSpPr>
          <p:cNvPr id="455" name="Google Shape;455;p42"/>
          <p:cNvSpPr txBox="1"/>
          <p:nvPr/>
        </p:nvSpPr>
        <p:spPr>
          <a:xfrm>
            <a:off x="2760800" y="2985600"/>
            <a:ext cx="54555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hlink"/>
                </a:solidFill>
                <a:latin typeface="Anaheim"/>
                <a:ea typeface="Anaheim"/>
                <a:cs typeface="Anaheim"/>
                <a:sym typeface="Anaheim"/>
              </a:rPr>
              <a:t>2020-</a:t>
            </a:r>
            <a:r>
              <a:rPr lang="en" sz="1700">
                <a:solidFill>
                  <a:schemeClr val="hlink"/>
                </a:solidFill>
                <a:latin typeface="Anaheim"/>
                <a:ea typeface="Anaheim"/>
                <a:cs typeface="Anaheim"/>
                <a:sym typeface="Anaheim"/>
              </a:rPr>
              <a:t>Valuation of $1.2 billion &amp; Merchandise line</a:t>
            </a:r>
            <a:endParaRPr sz="1700">
              <a:solidFill>
                <a:schemeClr val="hlink"/>
              </a:solidFill>
              <a:latin typeface="Anaheim"/>
              <a:ea typeface="Anaheim"/>
              <a:cs typeface="Anaheim"/>
              <a:sym typeface="Anaheim"/>
            </a:endParaRPr>
          </a:p>
        </p:txBody>
      </p:sp>
      <p:sp>
        <p:nvSpPr>
          <p:cNvPr id="456" name="Google Shape;456;p42"/>
          <p:cNvSpPr txBox="1"/>
          <p:nvPr/>
        </p:nvSpPr>
        <p:spPr>
          <a:xfrm>
            <a:off x="1440650" y="3493500"/>
            <a:ext cx="54555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hlink"/>
                </a:solidFill>
                <a:latin typeface="Anaheim"/>
                <a:ea typeface="Anaheim"/>
                <a:cs typeface="Anaheim"/>
                <a:sym typeface="Anaheim"/>
              </a:rPr>
              <a:t>2021-</a:t>
            </a:r>
            <a:r>
              <a:rPr lang="en" sz="1700">
                <a:solidFill>
                  <a:schemeClr val="hlink"/>
                </a:solidFill>
                <a:latin typeface="Anaheim"/>
                <a:ea typeface="Anaheim"/>
                <a:cs typeface="Anaheim"/>
                <a:sym typeface="Anaheim"/>
              </a:rPr>
              <a:t>Successfully built authentic connections with customers </a:t>
            </a:r>
            <a:endParaRPr sz="1700">
              <a:solidFill>
                <a:schemeClr val="hlink"/>
              </a:solidFill>
              <a:latin typeface="Anaheim"/>
              <a:ea typeface="Anaheim"/>
              <a:cs typeface="Anaheim"/>
              <a:sym typeface="Anahei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pic>
        <p:nvPicPr>
          <p:cNvPr id="461" name="Google Shape;461;p43"/>
          <p:cNvPicPr preferRelativeResize="0"/>
          <p:nvPr/>
        </p:nvPicPr>
        <p:blipFill>
          <a:blip r:embed="rId3">
            <a:alphaModFix/>
          </a:blip>
          <a:stretch>
            <a:fillRect/>
          </a:stretch>
        </p:blipFill>
        <p:spPr>
          <a:xfrm>
            <a:off x="-51587" y="0"/>
            <a:ext cx="9247176" cy="6167801"/>
          </a:xfrm>
          <a:prstGeom prst="rect">
            <a:avLst/>
          </a:prstGeom>
          <a:noFill/>
          <a:ln>
            <a:noFill/>
          </a:ln>
        </p:spPr>
      </p:pic>
      <p:cxnSp>
        <p:nvCxnSpPr>
          <p:cNvPr id="462" name="Google Shape;462;p43"/>
          <p:cNvCxnSpPr/>
          <p:nvPr/>
        </p:nvCxnSpPr>
        <p:spPr>
          <a:xfrm>
            <a:off x="7427475" y="2300650"/>
            <a:ext cx="410100" cy="347100"/>
          </a:xfrm>
          <a:prstGeom prst="straightConnector1">
            <a:avLst/>
          </a:prstGeom>
          <a:noFill/>
          <a:ln w="38100" cap="flat" cmpd="sng">
            <a:solidFill>
              <a:schemeClr val="dk2"/>
            </a:solidFill>
            <a:prstDash val="solid"/>
            <a:round/>
            <a:headEnd type="none" w="med" len="med"/>
            <a:tailEnd type="none" w="med" len="med"/>
          </a:ln>
        </p:spPr>
      </p:cxnSp>
      <p:sp>
        <p:nvSpPr>
          <p:cNvPr id="463" name="Google Shape;463;p43"/>
          <p:cNvSpPr txBox="1"/>
          <p:nvPr/>
        </p:nvSpPr>
        <p:spPr>
          <a:xfrm>
            <a:off x="6459775" y="2005650"/>
            <a:ext cx="1851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1E7EC"/>
                </a:highlight>
                <a:latin typeface="Anaheim"/>
                <a:ea typeface="Anaheim"/>
                <a:cs typeface="Anaheim"/>
                <a:sym typeface="Anaheim"/>
              </a:rPr>
              <a:t>Moisturizer</a:t>
            </a:r>
            <a:endParaRPr>
              <a:highlight>
                <a:srgbClr val="E1E7EC"/>
              </a:highlight>
              <a:latin typeface="Anaheim"/>
              <a:ea typeface="Anaheim"/>
              <a:cs typeface="Anaheim"/>
              <a:sym typeface="Anaheim"/>
            </a:endParaRPr>
          </a:p>
        </p:txBody>
      </p:sp>
      <p:cxnSp>
        <p:nvCxnSpPr>
          <p:cNvPr id="464" name="Google Shape;464;p43"/>
          <p:cNvCxnSpPr/>
          <p:nvPr/>
        </p:nvCxnSpPr>
        <p:spPr>
          <a:xfrm rot="10800000" flipH="1">
            <a:off x="5260700" y="2700250"/>
            <a:ext cx="347100" cy="284100"/>
          </a:xfrm>
          <a:prstGeom prst="straightConnector1">
            <a:avLst/>
          </a:prstGeom>
          <a:noFill/>
          <a:ln w="38100" cap="flat" cmpd="sng">
            <a:solidFill>
              <a:schemeClr val="dk2"/>
            </a:solidFill>
            <a:prstDash val="solid"/>
            <a:round/>
            <a:headEnd type="none" w="med" len="med"/>
            <a:tailEnd type="none" w="med" len="med"/>
          </a:ln>
        </p:spPr>
      </p:cxnSp>
      <p:sp>
        <p:nvSpPr>
          <p:cNvPr id="465" name="Google Shape;465;p43"/>
          <p:cNvSpPr txBox="1"/>
          <p:nvPr/>
        </p:nvSpPr>
        <p:spPr>
          <a:xfrm>
            <a:off x="5607800" y="2405850"/>
            <a:ext cx="120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1E7EC"/>
                </a:highlight>
                <a:latin typeface="Anaheim"/>
                <a:ea typeface="Anaheim"/>
                <a:cs typeface="Anaheim"/>
                <a:sym typeface="Anaheim"/>
              </a:rPr>
              <a:t>Face Mist</a:t>
            </a:r>
            <a:endParaRPr>
              <a:highlight>
                <a:srgbClr val="E1E7EC"/>
              </a:highlight>
              <a:latin typeface="Anaheim"/>
              <a:ea typeface="Anaheim"/>
              <a:cs typeface="Anaheim"/>
              <a:sym typeface="Anaheim"/>
            </a:endParaRPr>
          </a:p>
        </p:txBody>
      </p:sp>
      <p:cxnSp>
        <p:nvCxnSpPr>
          <p:cNvPr id="466" name="Google Shape;466;p43"/>
          <p:cNvCxnSpPr/>
          <p:nvPr/>
        </p:nvCxnSpPr>
        <p:spPr>
          <a:xfrm>
            <a:off x="6280975" y="3415600"/>
            <a:ext cx="431400" cy="105300"/>
          </a:xfrm>
          <a:prstGeom prst="straightConnector1">
            <a:avLst/>
          </a:prstGeom>
          <a:noFill/>
          <a:ln w="38100" cap="flat" cmpd="sng">
            <a:solidFill>
              <a:schemeClr val="dk2"/>
            </a:solidFill>
            <a:prstDash val="solid"/>
            <a:round/>
            <a:headEnd type="none" w="med" len="med"/>
            <a:tailEnd type="none" w="med" len="med"/>
          </a:ln>
        </p:spPr>
      </p:cxnSp>
      <p:sp>
        <p:nvSpPr>
          <p:cNvPr id="467" name="Google Shape;467;p43"/>
          <p:cNvSpPr txBox="1"/>
          <p:nvPr/>
        </p:nvSpPr>
        <p:spPr>
          <a:xfrm>
            <a:off x="6712375" y="3415600"/>
            <a:ext cx="120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1E7EC"/>
                </a:highlight>
                <a:latin typeface="Anaheim"/>
                <a:ea typeface="Anaheim"/>
                <a:cs typeface="Anaheim"/>
                <a:sym typeface="Anaheim"/>
              </a:rPr>
              <a:t>Face Tint</a:t>
            </a:r>
            <a:endParaRPr>
              <a:highlight>
                <a:srgbClr val="E1E7EC"/>
              </a:highlight>
              <a:latin typeface="Anaheim"/>
              <a:ea typeface="Anaheim"/>
              <a:cs typeface="Anaheim"/>
              <a:sym typeface="Anaheim"/>
            </a:endParaRPr>
          </a:p>
        </p:txBody>
      </p:sp>
      <p:cxnSp>
        <p:nvCxnSpPr>
          <p:cNvPr id="468" name="Google Shape;468;p43"/>
          <p:cNvCxnSpPr/>
          <p:nvPr/>
        </p:nvCxnSpPr>
        <p:spPr>
          <a:xfrm flipH="1">
            <a:off x="5323825" y="4404325"/>
            <a:ext cx="525900" cy="368100"/>
          </a:xfrm>
          <a:prstGeom prst="straightConnector1">
            <a:avLst/>
          </a:prstGeom>
          <a:noFill/>
          <a:ln w="38100" cap="flat" cmpd="sng">
            <a:solidFill>
              <a:schemeClr val="dk2"/>
            </a:solidFill>
            <a:prstDash val="solid"/>
            <a:round/>
            <a:headEnd type="none" w="med" len="med"/>
            <a:tailEnd type="none" w="med" len="med"/>
          </a:ln>
        </p:spPr>
      </p:cxnSp>
      <p:sp>
        <p:nvSpPr>
          <p:cNvPr id="469" name="Google Shape;469;p43"/>
          <p:cNvSpPr txBox="1"/>
          <p:nvPr/>
        </p:nvSpPr>
        <p:spPr>
          <a:xfrm>
            <a:off x="4450825" y="4577775"/>
            <a:ext cx="120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1E7EC"/>
                </a:highlight>
                <a:latin typeface="Anaheim"/>
                <a:ea typeface="Anaheim"/>
                <a:cs typeface="Anaheim"/>
                <a:sym typeface="Anaheim"/>
              </a:rPr>
              <a:t>Lip Balm</a:t>
            </a:r>
            <a:endParaRPr>
              <a:highlight>
                <a:srgbClr val="E1E7EC"/>
              </a:highlight>
              <a:latin typeface="Anaheim"/>
              <a:ea typeface="Anaheim"/>
              <a:cs typeface="Anaheim"/>
              <a:sym typeface="Anahei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44"/>
          <p:cNvSpPr txBox="1">
            <a:spLocks noGrp="1"/>
          </p:cNvSpPr>
          <p:nvPr>
            <p:ph type="title" idx="2"/>
          </p:nvPr>
        </p:nvSpPr>
        <p:spPr>
          <a:xfrm>
            <a:off x="715200" y="1945525"/>
            <a:ext cx="1514400" cy="7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grpSp>
        <p:nvGrpSpPr>
          <p:cNvPr id="475" name="Google Shape;475;p44"/>
          <p:cNvGrpSpPr/>
          <p:nvPr/>
        </p:nvGrpSpPr>
        <p:grpSpPr>
          <a:xfrm>
            <a:off x="1969010" y="2081847"/>
            <a:ext cx="489350" cy="489350"/>
            <a:chOff x="6134199" y="3683140"/>
            <a:chExt cx="1077626" cy="1077626"/>
          </a:xfrm>
        </p:grpSpPr>
        <p:cxnSp>
          <p:nvCxnSpPr>
            <p:cNvPr id="476" name="Google Shape;476;p44"/>
            <p:cNvCxnSpPr/>
            <p:nvPr/>
          </p:nvCxnSpPr>
          <p:spPr>
            <a:xfrm>
              <a:off x="629221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77" name="Google Shape;477;p44"/>
            <p:cNvCxnSpPr/>
            <p:nvPr/>
          </p:nvCxnSpPr>
          <p:spPr>
            <a:xfrm flipH="1">
              <a:off x="6292173" y="3840900"/>
              <a:ext cx="762000" cy="762000"/>
            </a:xfrm>
            <a:prstGeom prst="straightConnector1">
              <a:avLst/>
            </a:prstGeom>
            <a:noFill/>
            <a:ln w="9525" cap="flat" cmpd="sng">
              <a:solidFill>
                <a:schemeClr val="dk1"/>
              </a:solidFill>
              <a:prstDash val="solid"/>
              <a:round/>
              <a:headEnd type="none" w="med" len="med"/>
              <a:tailEnd type="none" w="med" len="med"/>
            </a:ln>
          </p:spPr>
        </p:cxnSp>
        <p:cxnSp>
          <p:nvCxnSpPr>
            <p:cNvPr id="478" name="Google Shape;478;p44"/>
            <p:cNvCxnSpPr/>
            <p:nvPr/>
          </p:nvCxnSpPr>
          <p:spPr>
            <a:xfrm rot="8100000">
              <a:off x="6292035" y="3840951"/>
              <a:ext cx="761978" cy="761978"/>
            </a:xfrm>
            <a:prstGeom prst="straightConnector1">
              <a:avLst/>
            </a:prstGeom>
            <a:noFill/>
            <a:ln w="9525" cap="flat" cmpd="sng">
              <a:solidFill>
                <a:schemeClr val="dk1"/>
              </a:solidFill>
              <a:prstDash val="solid"/>
              <a:round/>
              <a:headEnd type="none" w="med" len="med"/>
              <a:tailEnd type="none" w="med" len="med"/>
            </a:ln>
          </p:spPr>
        </p:cxnSp>
        <p:cxnSp>
          <p:nvCxnSpPr>
            <p:cNvPr id="479" name="Google Shape;479;p44"/>
            <p:cNvCxnSpPr/>
            <p:nvPr/>
          </p:nvCxnSpPr>
          <p:spPr>
            <a:xfrm rot="8100000" flipH="1">
              <a:off x="6292010" y="3840976"/>
              <a:ext cx="761978" cy="761978"/>
            </a:xfrm>
            <a:prstGeom prst="straightConnector1">
              <a:avLst/>
            </a:prstGeom>
            <a:noFill/>
            <a:ln w="9525" cap="flat" cmpd="sng">
              <a:solidFill>
                <a:schemeClr val="dk1"/>
              </a:solidFill>
              <a:prstDash val="solid"/>
              <a:round/>
              <a:headEnd type="none" w="med" len="med"/>
              <a:tailEnd type="none" w="med" len="med"/>
            </a:ln>
          </p:spPr>
        </p:cxnSp>
      </p:grpSp>
      <p:cxnSp>
        <p:nvCxnSpPr>
          <p:cNvPr id="480" name="Google Shape;480;p44"/>
          <p:cNvCxnSpPr/>
          <p:nvPr/>
        </p:nvCxnSpPr>
        <p:spPr>
          <a:xfrm rot="10800000">
            <a:off x="715100" y="2969375"/>
            <a:ext cx="1882800" cy="0"/>
          </a:xfrm>
          <a:prstGeom prst="straightConnector1">
            <a:avLst/>
          </a:prstGeom>
          <a:noFill/>
          <a:ln w="9525" cap="flat" cmpd="sng">
            <a:solidFill>
              <a:schemeClr val="dk1"/>
            </a:solidFill>
            <a:prstDash val="solid"/>
            <a:round/>
            <a:headEnd type="none" w="med" len="med"/>
            <a:tailEnd type="none" w="med" len="med"/>
          </a:ln>
        </p:spPr>
      </p:cxnSp>
      <p:sp>
        <p:nvSpPr>
          <p:cNvPr id="481" name="Google Shape;481;p44"/>
          <p:cNvSpPr txBox="1">
            <a:spLocks noGrp="1"/>
          </p:cNvSpPr>
          <p:nvPr>
            <p:ph type="title"/>
          </p:nvPr>
        </p:nvSpPr>
        <p:spPr>
          <a:xfrm>
            <a:off x="715200" y="3114225"/>
            <a:ext cx="47034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Brand Positioning Statement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5"/>
          <p:cNvSpPr txBox="1"/>
          <p:nvPr/>
        </p:nvSpPr>
        <p:spPr>
          <a:xfrm>
            <a:off x="194100" y="1254725"/>
            <a:ext cx="3908700" cy="3845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hlink"/>
              </a:buClr>
              <a:buSzPts val="1100"/>
              <a:buFont typeface="Arial"/>
              <a:buNone/>
            </a:pPr>
            <a:r>
              <a:rPr lang="en" sz="2000" b="1">
                <a:solidFill>
                  <a:schemeClr val="hlink"/>
                </a:solidFill>
                <a:latin typeface="Anaheim"/>
                <a:ea typeface="Anaheim"/>
                <a:cs typeface="Anaheim"/>
                <a:sym typeface="Anaheim"/>
              </a:rPr>
              <a:t>Glossier is driven by a passionate and unwavering commitment to its consumers' demands and desires. It all begins with the company's direct and personal client interactions.</a:t>
            </a:r>
            <a:endParaRPr sz="2000" b="1">
              <a:solidFill>
                <a:schemeClr val="hlink"/>
              </a:solidFill>
              <a:latin typeface="Anaheim"/>
              <a:ea typeface="Anaheim"/>
              <a:cs typeface="Anaheim"/>
              <a:sym typeface="Anaheim"/>
            </a:endParaRPr>
          </a:p>
          <a:p>
            <a:pPr marL="0" lvl="0" indent="0" algn="l" rtl="0">
              <a:lnSpc>
                <a:spcPct val="115000"/>
              </a:lnSpc>
              <a:spcBef>
                <a:spcPts val="0"/>
              </a:spcBef>
              <a:spcAft>
                <a:spcPts val="0"/>
              </a:spcAft>
              <a:buClr>
                <a:schemeClr val="hlink"/>
              </a:buClr>
              <a:buSzPts val="1100"/>
              <a:buFont typeface="Arial"/>
              <a:buNone/>
            </a:pPr>
            <a:endParaRPr sz="1200">
              <a:solidFill>
                <a:schemeClr val="hlink"/>
              </a:solidFill>
              <a:latin typeface="Times New Roman"/>
              <a:ea typeface="Times New Roman"/>
              <a:cs typeface="Times New Roman"/>
              <a:sym typeface="Times New Roman"/>
            </a:endParaRPr>
          </a:p>
          <a:p>
            <a:pPr marL="0" lvl="0" indent="0" algn="l" rtl="0">
              <a:spcBef>
                <a:spcPts val="0"/>
              </a:spcBef>
              <a:spcAft>
                <a:spcPts val="0"/>
              </a:spcAft>
              <a:buNone/>
            </a:pPr>
            <a:endParaRPr>
              <a:latin typeface="Anaheim"/>
              <a:ea typeface="Anaheim"/>
              <a:cs typeface="Anaheim"/>
              <a:sym typeface="Anaheim"/>
            </a:endParaRPr>
          </a:p>
        </p:txBody>
      </p:sp>
      <p:pic>
        <p:nvPicPr>
          <p:cNvPr id="487" name="Google Shape;487;p45"/>
          <p:cNvPicPr preferRelativeResize="0"/>
          <p:nvPr/>
        </p:nvPicPr>
        <p:blipFill rotWithShape="1">
          <a:blip r:embed="rId3">
            <a:alphaModFix/>
          </a:blip>
          <a:srcRect/>
          <a:stretch/>
        </p:blipFill>
        <p:spPr>
          <a:xfrm>
            <a:off x="4556850" y="2538150"/>
            <a:ext cx="4485000" cy="2605500"/>
          </a:xfrm>
          <a:prstGeom prst="roundRect">
            <a:avLst>
              <a:gd name="adj" fmla="val 16667"/>
            </a:avLst>
          </a:prstGeom>
          <a:noFill/>
          <a:ln>
            <a:noFill/>
          </a:ln>
        </p:spPr>
      </p:pic>
      <p:pic>
        <p:nvPicPr>
          <p:cNvPr id="488" name="Google Shape;488;p45"/>
          <p:cNvPicPr preferRelativeResize="0"/>
          <p:nvPr/>
        </p:nvPicPr>
        <p:blipFill>
          <a:blip r:embed="rId4">
            <a:alphaModFix/>
          </a:blip>
          <a:stretch>
            <a:fillRect/>
          </a:stretch>
        </p:blipFill>
        <p:spPr>
          <a:xfrm>
            <a:off x="4556852" y="128600"/>
            <a:ext cx="4450200" cy="2403300"/>
          </a:xfrm>
          <a:prstGeom prst="roundRect">
            <a:avLst>
              <a:gd name="adj" fmla="val 16667"/>
            </a:avLst>
          </a:prstGeom>
          <a:noFill/>
          <a:ln>
            <a:noFill/>
          </a:ln>
        </p:spPr>
      </p:pic>
      <p:sp>
        <p:nvSpPr>
          <p:cNvPr id="489" name="Google Shape;489;p45"/>
          <p:cNvSpPr txBox="1"/>
          <p:nvPr/>
        </p:nvSpPr>
        <p:spPr>
          <a:xfrm>
            <a:off x="6562075" y="357175"/>
            <a:ext cx="2479800" cy="60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700">
              <a:latin typeface="Anaheim"/>
              <a:ea typeface="Anaheim"/>
              <a:cs typeface="Anaheim"/>
              <a:sym typeface="Anaheim"/>
            </a:endParaRPr>
          </a:p>
        </p:txBody>
      </p:sp>
      <p:sp>
        <p:nvSpPr>
          <p:cNvPr id="490" name="Google Shape;490;p45"/>
          <p:cNvSpPr txBox="1"/>
          <p:nvPr/>
        </p:nvSpPr>
        <p:spPr>
          <a:xfrm>
            <a:off x="157650" y="423425"/>
            <a:ext cx="41178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hlink"/>
              </a:buClr>
              <a:buSzPts val="1100"/>
              <a:buFont typeface="Arial"/>
              <a:buNone/>
            </a:pPr>
            <a:r>
              <a:rPr lang="en" sz="2800">
                <a:solidFill>
                  <a:schemeClr val="hlink"/>
                </a:solidFill>
                <a:latin typeface="Abril Fatface"/>
                <a:ea typeface="Abril Fatface"/>
                <a:cs typeface="Abril Fatface"/>
                <a:sym typeface="Abril Fatface"/>
              </a:rPr>
              <a:t>Benefit to the Customer</a:t>
            </a:r>
            <a:endParaRPr sz="2800">
              <a:solidFill>
                <a:schemeClr val="hlink"/>
              </a:solidFill>
              <a:latin typeface="Abril Fatface"/>
              <a:ea typeface="Abril Fatface"/>
              <a:cs typeface="Abril Fatface"/>
              <a:sym typeface="Abril Fatface"/>
            </a:endParaRPr>
          </a:p>
          <a:p>
            <a:pPr marL="0" lvl="0" indent="0" algn="l" rtl="0">
              <a:spcBef>
                <a:spcPts val="0"/>
              </a:spcBef>
              <a:spcAft>
                <a:spcPts val="0"/>
              </a:spcAft>
              <a:buNone/>
            </a:pPr>
            <a:endParaRPr>
              <a:latin typeface="Anaheim"/>
              <a:ea typeface="Anaheim"/>
              <a:cs typeface="Anaheim"/>
              <a:sym typeface="Anahei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46"/>
          <p:cNvPicPr preferRelativeResize="0"/>
          <p:nvPr/>
        </p:nvPicPr>
        <p:blipFill>
          <a:blip r:embed="rId3">
            <a:alphaModFix/>
          </a:blip>
          <a:stretch>
            <a:fillRect/>
          </a:stretch>
        </p:blipFill>
        <p:spPr>
          <a:xfrm>
            <a:off x="4375200" y="800675"/>
            <a:ext cx="4617300" cy="3786600"/>
          </a:xfrm>
          <a:prstGeom prst="roundRect">
            <a:avLst>
              <a:gd name="adj" fmla="val 16667"/>
            </a:avLst>
          </a:prstGeom>
          <a:noFill/>
          <a:ln>
            <a:noFill/>
          </a:ln>
        </p:spPr>
      </p:pic>
      <p:sp>
        <p:nvSpPr>
          <p:cNvPr id="496" name="Google Shape;496;p46"/>
          <p:cNvSpPr txBox="1"/>
          <p:nvPr/>
        </p:nvSpPr>
        <p:spPr>
          <a:xfrm>
            <a:off x="196800" y="968075"/>
            <a:ext cx="4102800" cy="3786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hlink"/>
              </a:buClr>
              <a:buSzPts val="1100"/>
              <a:buFont typeface="Arial"/>
              <a:buNone/>
            </a:pPr>
            <a:r>
              <a:rPr lang="en" sz="1800" b="1">
                <a:solidFill>
                  <a:schemeClr val="dk1"/>
                </a:solidFill>
                <a:latin typeface="Anaheim"/>
                <a:ea typeface="Anaheim"/>
                <a:cs typeface="Anaheim"/>
                <a:sym typeface="Anaheim"/>
              </a:rPr>
              <a:t>The company accomplishes this through creating products, expanding community, and making choices in ways that are inclusive, customer-centric, curious, brave, and discerning. Glossier believes in the individual's strength and considers beauty as a fantastic means of connecting with others.</a:t>
            </a:r>
            <a:endParaRPr sz="2000" b="1">
              <a:latin typeface="Anaheim"/>
              <a:ea typeface="Anaheim"/>
              <a:cs typeface="Anaheim"/>
              <a:sym typeface="Anaheim"/>
            </a:endParaRPr>
          </a:p>
        </p:txBody>
      </p:sp>
      <p:sp>
        <p:nvSpPr>
          <p:cNvPr id="497" name="Google Shape;497;p46"/>
          <p:cNvSpPr txBox="1"/>
          <p:nvPr/>
        </p:nvSpPr>
        <p:spPr>
          <a:xfrm>
            <a:off x="7924800" y="184375"/>
            <a:ext cx="12348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latin typeface="Times New Roman"/>
              <a:ea typeface="Times New Roman"/>
              <a:cs typeface="Times New Roman"/>
              <a:sym typeface="Times New Roman"/>
            </a:endParaRPr>
          </a:p>
        </p:txBody>
      </p:sp>
      <p:sp>
        <p:nvSpPr>
          <p:cNvPr id="498" name="Google Shape;498;p46"/>
          <p:cNvSpPr txBox="1"/>
          <p:nvPr/>
        </p:nvSpPr>
        <p:spPr>
          <a:xfrm>
            <a:off x="196800" y="260075"/>
            <a:ext cx="3860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hlink"/>
              </a:buClr>
              <a:buSzPts val="1100"/>
              <a:buFont typeface="Arial"/>
              <a:buNone/>
            </a:pPr>
            <a:r>
              <a:rPr lang="en" sz="2800" b="1">
                <a:solidFill>
                  <a:schemeClr val="hlink"/>
                </a:solidFill>
                <a:latin typeface="Abril Fatface"/>
                <a:ea typeface="Abril Fatface"/>
                <a:cs typeface="Abril Fatface"/>
                <a:sym typeface="Abril Fatface"/>
              </a:rPr>
              <a:t>Target Audience</a:t>
            </a:r>
            <a:endParaRPr sz="2800" b="1">
              <a:solidFill>
                <a:schemeClr val="hlink"/>
              </a:solidFill>
              <a:latin typeface="Abril Fatface"/>
              <a:ea typeface="Abril Fatface"/>
              <a:cs typeface="Abril Fatface"/>
              <a:sym typeface="Abril Fatface"/>
            </a:endParaRPr>
          </a:p>
          <a:p>
            <a:pPr marL="0" lvl="0" indent="0" algn="l" rtl="0">
              <a:spcBef>
                <a:spcPts val="0"/>
              </a:spcBef>
              <a:spcAft>
                <a:spcPts val="0"/>
              </a:spcAft>
              <a:buNone/>
            </a:pPr>
            <a:endParaRPr>
              <a:latin typeface="Anaheim"/>
              <a:ea typeface="Anaheim"/>
              <a:cs typeface="Anaheim"/>
              <a:sym typeface="Anahei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pic>
        <p:nvPicPr>
          <p:cNvPr id="503" name="Google Shape;503;p47"/>
          <p:cNvPicPr preferRelativeResize="0"/>
          <p:nvPr/>
        </p:nvPicPr>
        <p:blipFill>
          <a:blip r:embed="rId3">
            <a:alphaModFix/>
          </a:blip>
          <a:stretch>
            <a:fillRect/>
          </a:stretch>
        </p:blipFill>
        <p:spPr>
          <a:xfrm>
            <a:off x="142200" y="152400"/>
            <a:ext cx="8909949" cy="4838701"/>
          </a:xfrm>
          <a:prstGeom prst="rect">
            <a:avLst/>
          </a:prstGeom>
          <a:noFill/>
          <a:ln>
            <a:noFill/>
          </a:ln>
        </p:spPr>
      </p:pic>
      <p:sp>
        <p:nvSpPr>
          <p:cNvPr id="504" name="Google Shape;504;p47"/>
          <p:cNvSpPr txBox="1"/>
          <p:nvPr/>
        </p:nvSpPr>
        <p:spPr>
          <a:xfrm>
            <a:off x="3933150" y="316375"/>
            <a:ext cx="23472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latin typeface="Anaheim"/>
              <a:ea typeface="Anaheim"/>
              <a:cs typeface="Anaheim"/>
              <a:sym typeface="Anaheim"/>
            </a:endParaRPr>
          </a:p>
        </p:txBody>
      </p:sp>
      <p:sp>
        <p:nvSpPr>
          <p:cNvPr id="505" name="Google Shape;505;p47"/>
          <p:cNvSpPr txBox="1"/>
          <p:nvPr/>
        </p:nvSpPr>
        <p:spPr>
          <a:xfrm>
            <a:off x="1771175" y="316375"/>
            <a:ext cx="5652000" cy="939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900" b="1" i="1">
                <a:solidFill>
                  <a:schemeClr val="dk1"/>
                </a:solidFill>
                <a:latin typeface="Oswald"/>
                <a:ea typeface="Oswald"/>
                <a:cs typeface="Oswald"/>
                <a:sym typeface="Oswald"/>
              </a:rPr>
              <a:t>Delivering Promise</a:t>
            </a:r>
            <a:endParaRPr sz="4900" i="1">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name="Privates Schulzentrum by Slidesgo">
  <a:themeElements>
    <a:clrScheme name="Simple Light">
      <a:dk1>
        <a:srgbClr val="191919"/>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2994</Words>
  <Application>Microsoft Macintosh PowerPoint</Application>
  <PresentationFormat>全屏显示(16:9)</PresentationFormat>
  <Paragraphs>142</Paragraphs>
  <Slides>22</Slides>
  <Notes>22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Times New Roman</vt:lpstr>
      <vt:lpstr>Playfair Display SemiBold</vt:lpstr>
      <vt:lpstr>Roboto Condensed Light</vt:lpstr>
      <vt:lpstr>Roboto</vt:lpstr>
      <vt:lpstr>Anaheim</vt:lpstr>
      <vt:lpstr>Oswald</vt:lpstr>
      <vt:lpstr>Abril Fatface</vt:lpstr>
      <vt:lpstr>Arial</vt:lpstr>
      <vt:lpstr>Questrial</vt:lpstr>
      <vt:lpstr>Privates Schulzentrum by Slidesgo</vt:lpstr>
      <vt:lpstr>Glossier</vt:lpstr>
      <vt:lpstr>01</vt:lpstr>
      <vt:lpstr>What is Glossier?</vt:lpstr>
      <vt:lpstr>PowerPoint 演示文稿</vt:lpstr>
      <vt:lpstr>PowerPoint 演示文稿</vt:lpstr>
      <vt:lpstr>02</vt:lpstr>
      <vt:lpstr>PowerPoint 演示文稿</vt:lpstr>
      <vt:lpstr>PowerPoint 演示文稿</vt:lpstr>
      <vt:lpstr>PowerPoint 演示文稿</vt:lpstr>
      <vt:lpstr>03</vt:lpstr>
      <vt:lpstr>PowerPoint 演示文稿</vt:lpstr>
      <vt:lpstr>PowerPoint 演示文稿</vt:lpstr>
      <vt:lpstr>04</vt:lpstr>
      <vt:lpstr>PowerPoint 演示文稿</vt:lpstr>
      <vt:lpstr>Glossier Google Ads Campaign</vt:lpstr>
      <vt:lpstr>05</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GuJiaJun</cp:lastModifiedBy>
  <cp:revision>1</cp:revision>
  <dcterms:modified xsi:type="dcterms:W3CDTF">2024-07-24T13:34:13Z</dcterms:modified>
</cp:coreProperties>
</file>